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handoutMasterIdLst>
    <p:handoutMasterId r:id="rId21"/>
  </p:handoutMasterIdLst>
  <p:sldIdLst>
    <p:sldId id="277" r:id="rId2"/>
    <p:sldId id="281" r:id="rId3"/>
    <p:sldId id="278" r:id="rId4"/>
    <p:sldId id="276" r:id="rId5"/>
    <p:sldId id="258" r:id="rId6"/>
    <p:sldId id="259" r:id="rId7"/>
    <p:sldId id="283" r:id="rId8"/>
    <p:sldId id="261" r:id="rId9"/>
    <p:sldId id="262" r:id="rId10"/>
    <p:sldId id="263" r:id="rId11"/>
    <p:sldId id="264" r:id="rId12"/>
    <p:sldId id="265" r:id="rId13"/>
    <p:sldId id="266" r:id="rId14"/>
    <p:sldId id="267" r:id="rId15"/>
    <p:sldId id="268" r:id="rId16"/>
    <p:sldId id="269" r:id="rId17"/>
    <p:sldId id="270" r:id="rId18"/>
    <p:sldId id="280" r:id="rId19"/>
    <p:sldId id="275" r:id="rId20"/>
  </p:sldIdLst>
  <p:sldSz cx="9144000" cy="6858000" type="screen4x3"/>
  <p:notesSz cx="6662738"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0">
          <p15:clr>
            <a:srgbClr val="A4A3A4"/>
          </p15:clr>
        </p15:guide>
        <p15:guide id="2" pos="209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193" y="21"/>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916" y="-90"/>
      </p:cViewPr>
      <p:guideLst>
        <p:guide orient="horz" pos="3120"/>
        <p:guide pos="209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4010" y="0"/>
            <a:ext cx="2887186" cy="495300"/>
          </a:xfrm>
          <a:prstGeom prst="rect">
            <a:avLst/>
          </a:prstGeom>
        </p:spPr>
        <p:txBody>
          <a:bodyPr vert="horz" lIns="91440" tIns="45720" rIns="91440" bIns="45720" rtlCol="0"/>
          <a:lstStyle>
            <a:lvl1pPr algn="r">
              <a:defRPr sz="1200"/>
            </a:lvl1pPr>
          </a:lstStyle>
          <a:p>
            <a:fld id="{A4D5AC89-33C9-4501-AC7A-DAB8DAB24278}" type="datetimeFigureOut">
              <a:rPr lang="en-US" smtClean="0"/>
              <a:pPr/>
              <a:t>12/13/2016</a:t>
            </a:fld>
            <a:endParaRPr lang="en-US"/>
          </a:p>
        </p:txBody>
      </p:sp>
      <p:sp>
        <p:nvSpPr>
          <p:cNvPr id="4" name="Footer Placeholder 3"/>
          <p:cNvSpPr>
            <a:spLocks noGrp="1"/>
          </p:cNvSpPr>
          <p:nvPr>
            <p:ph type="ftr" sz="quarter" idx="2"/>
          </p:nvPr>
        </p:nvSpPr>
        <p:spPr>
          <a:xfrm>
            <a:off x="0" y="9408981"/>
            <a:ext cx="2887186" cy="4953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74010" y="9408981"/>
            <a:ext cx="2887186" cy="495300"/>
          </a:xfrm>
          <a:prstGeom prst="rect">
            <a:avLst/>
          </a:prstGeom>
        </p:spPr>
        <p:txBody>
          <a:bodyPr vert="horz" lIns="91440" tIns="45720" rIns="91440" bIns="45720" rtlCol="0" anchor="b"/>
          <a:lstStyle>
            <a:lvl1pPr algn="r">
              <a:defRPr sz="1200"/>
            </a:lvl1pPr>
          </a:lstStyle>
          <a:p>
            <a:fld id="{B00FF6DA-FE44-4450-9DB0-0CB1F837EEF9}" type="slidenum">
              <a:rPr lang="en-US" smtClean="0"/>
              <a:pPr/>
              <a:t>‹#›</a:t>
            </a:fld>
            <a:endParaRPr lang="en-US"/>
          </a:p>
        </p:txBody>
      </p:sp>
    </p:spTree>
    <p:extLst>
      <p:ext uri="{BB962C8B-B14F-4D97-AF65-F5344CB8AC3E}">
        <p14:creationId xmlns:p14="http://schemas.microsoft.com/office/powerpoint/2010/main" val="29370036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5FA5620-8EDA-4919-862F-16DA1B14A919}" type="datetimeFigureOut">
              <a:rPr lang="en-US" smtClean="0"/>
              <a:pPr/>
              <a:t>12/13/2016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A80E2A5-FA4D-4690-841C-B951878056F2}" type="slidenum">
              <a:rPr lang="en-US" smtClean="0"/>
              <a:pPr/>
              <a:t>‹#›</a:t>
            </a:fld>
            <a:endParaRPr lang="en-US"/>
          </a:p>
        </p:txBody>
      </p:sp>
    </p:spTree>
  </p:cSld>
  <p:clrMapOvr>
    <a:masterClrMapping/>
  </p:clrMapOvr>
  <p:transition spd="med"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FA5620-8EDA-4919-862F-16DA1B14A919}" type="datetimeFigureOut">
              <a:rPr lang="en-US" smtClean="0"/>
              <a:pPr/>
              <a:t>12/13/2016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80E2A5-FA4D-4690-841C-B951878056F2}" type="slidenum">
              <a:rPr lang="en-US" smtClean="0"/>
              <a:pPr/>
              <a:t>‹#›</a:t>
            </a:fld>
            <a:endParaRPr lang="en-US"/>
          </a:p>
        </p:txBody>
      </p:sp>
    </p:spTree>
  </p:cSld>
  <p:clrMapOvr>
    <a:masterClrMapping/>
  </p:clrMapOvr>
  <p:transition spd="med"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FA5620-8EDA-4919-862F-16DA1B14A919}" type="datetimeFigureOut">
              <a:rPr lang="en-US" smtClean="0"/>
              <a:pPr/>
              <a:t>12/13/2016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80E2A5-FA4D-4690-841C-B951878056F2}" type="slidenum">
              <a:rPr lang="en-US" smtClean="0"/>
              <a:pPr/>
              <a:t>‹#›</a:t>
            </a:fld>
            <a:endParaRPr lang="en-US"/>
          </a:p>
        </p:txBody>
      </p:sp>
    </p:spTree>
  </p:cSld>
  <p:clrMapOvr>
    <a:masterClrMapping/>
  </p:clrMapOvr>
  <p:transition spd="med"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FA5620-8EDA-4919-862F-16DA1B14A919}" type="datetimeFigureOut">
              <a:rPr lang="en-US" smtClean="0"/>
              <a:pPr/>
              <a:t>12/13/2016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80E2A5-FA4D-4690-841C-B951878056F2}"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med"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5FA5620-8EDA-4919-862F-16DA1B14A919}" type="datetimeFigureOut">
              <a:rPr lang="en-US" smtClean="0"/>
              <a:pPr/>
              <a:t>12/13/2016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80E2A5-FA4D-4690-841C-B951878056F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5FA5620-8EDA-4919-862F-16DA1B14A919}" type="datetimeFigureOut">
              <a:rPr lang="en-US" smtClean="0"/>
              <a:pPr/>
              <a:t>12/13/2016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A80E2A5-FA4D-4690-841C-B951878056F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advClick="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5FA5620-8EDA-4919-862F-16DA1B14A919}" type="datetimeFigureOut">
              <a:rPr lang="en-US" smtClean="0"/>
              <a:pPr/>
              <a:t>12/13/2016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A80E2A5-FA4D-4690-841C-B951878056F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5FA5620-8EDA-4919-862F-16DA1B14A919}" type="datetimeFigureOut">
              <a:rPr lang="en-US" smtClean="0"/>
              <a:pPr/>
              <a:t>12/13/2016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A80E2A5-FA4D-4690-841C-B951878056F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5FA5620-8EDA-4919-862F-16DA1B14A919}" type="datetimeFigureOut">
              <a:rPr lang="en-US" smtClean="0"/>
              <a:pPr/>
              <a:t>12/13/2016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A80E2A5-FA4D-4690-841C-B951878056F2}" type="slidenum">
              <a:rPr lang="en-US" smtClean="0"/>
              <a:pPr/>
              <a:t>‹#›</a:t>
            </a:fld>
            <a:endParaRPr lang="en-US"/>
          </a:p>
        </p:txBody>
      </p:sp>
    </p:spTree>
  </p:cSld>
  <p:clrMapOvr>
    <a:masterClrMapping/>
  </p:clrMapOvr>
  <p:transition spd="med" advClick="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5FA5620-8EDA-4919-862F-16DA1B14A919}" type="datetimeFigureOut">
              <a:rPr lang="en-US" smtClean="0"/>
              <a:pPr/>
              <a:t>12/13/2016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A80E2A5-FA4D-4690-841C-B951878056F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advClick="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5FA5620-8EDA-4919-862F-16DA1B14A919}" type="datetimeFigureOut">
              <a:rPr lang="en-US" smtClean="0"/>
              <a:pPr/>
              <a:t>12/13/2016</a:t>
            </a:fld>
            <a:endParaRPr lang="en-US"/>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A80E2A5-FA4D-4690-841C-B951878056F2}" type="slidenum">
              <a:rPr lang="en-US" smtClean="0"/>
              <a:pPr/>
              <a:t>‹#›</a:t>
            </a:fld>
            <a:endParaRPr lang="en-US"/>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7" y="5001994"/>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0"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3" y="5791254"/>
            <a:ext cx="3402315"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7" y="5001994"/>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0"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3" y="5791254"/>
            <a:ext cx="3402315"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5FA5620-8EDA-4919-862F-16DA1B14A919}" type="datetimeFigureOut">
              <a:rPr lang="en-US" smtClean="0"/>
              <a:pPr/>
              <a:t>12/13/2016</a:t>
            </a:fld>
            <a:endParaRPr lang="en-US"/>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5A80E2A5-FA4D-4690-841C-B951878056F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ransition spd="med" advClick="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20762393">
            <a:off x="740028" y="2069079"/>
            <a:ext cx="8073799" cy="3046988"/>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48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oper Black" pitchFamily="18" charset="0"/>
                <a:ea typeface="Verdana" pitchFamily="34" charset="0"/>
                <a:cs typeface="Verdana" pitchFamily="34" charset="0"/>
              </a:rPr>
              <a:t>DEMAND, ADJUDICATION AND RECOVERY PROCEEDINGS</a:t>
            </a:r>
            <a:endParaRPr lang="en-US" sz="48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oper Black" pitchFamily="18" charset="0"/>
            </a:endParaRPr>
          </a:p>
        </p:txBody>
      </p:sp>
      <p:pic>
        <p:nvPicPr>
          <p:cNvPr id="3" name="Picture 2" descr="SA..GIF"/>
          <p:cNvPicPr>
            <a:picLocks noChangeAspect="1"/>
          </p:cNvPicPr>
          <p:nvPr/>
        </p:nvPicPr>
        <p:blipFill>
          <a:blip r:embed="rId2"/>
          <a:stretch>
            <a:fillRect/>
          </a:stretch>
        </p:blipFill>
        <p:spPr>
          <a:xfrm>
            <a:off x="7772400" y="0"/>
            <a:ext cx="895350" cy="742950"/>
          </a:xfrm>
          <a:prstGeom prst="rect">
            <a:avLst/>
          </a:prstGeom>
        </p:spPr>
      </p:pic>
      <p:cxnSp>
        <p:nvCxnSpPr>
          <p:cNvPr id="9" name="Straight Connector 8"/>
          <p:cNvCxnSpPr/>
          <p:nvPr/>
        </p:nvCxnSpPr>
        <p:spPr>
          <a:xfrm>
            <a:off x="0" y="762000"/>
            <a:ext cx="9144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3124200"/>
          </a:xfrm>
        </p:spPr>
        <p:txBody>
          <a:bodyPr>
            <a:noAutofit/>
          </a:bodyPr>
          <a:lstStyle/>
          <a:p>
            <a:pPr lvl="0" algn="just">
              <a:lnSpc>
                <a:spcPct val="150000"/>
              </a:lnSpc>
              <a:buBlip>
                <a:blip r:embed="rId2"/>
              </a:buBlip>
            </a:pPr>
            <a:r>
              <a:rPr lang="en-IN" sz="1600" dirty="0" smtClean="0">
                <a:solidFill>
                  <a:schemeClr val="tx2"/>
                </a:solidFill>
                <a:latin typeface="Verdana" pitchFamily="34" charset="0"/>
                <a:ea typeface="Verdana" pitchFamily="34" charset="0"/>
                <a:cs typeface="Verdana" pitchFamily="34" charset="0"/>
              </a:rPr>
              <a:t> </a:t>
            </a:r>
            <a:r>
              <a:rPr lang="en-IN" sz="1600" dirty="0" smtClean="0">
                <a:latin typeface="Verdana" pitchFamily="34" charset="0"/>
                <a:ea typeface="Verdana" pitchFamily="34" charset="0"/>
                <a:cs typeface="Verdana" pitchFamily="34" charset="0"/>
              </a:rPr>
              <a:t>In the absence of any appeal, demand so confirmed by way of Order passed is required to be paid within 90 days from the date of service of order. in the absence of any appeal filed.</a:t>
            </a:r>
          </a:p>
          <a:p>
            <a:pPr lvl="0" algn="just">
              <a:lnSpc>
                <a:spcPct val="150000"/>
              </a:lnSpc>
              <a:buBlip>
                <a:blip r:embed="rId2"/>
              </a:buBlip>
            </a:pPr>
            <a:r>
              <a:rPr lang="en-IN" sz="1600" dirty="0" smtClean="0">
                <a:latin typeface="Verdana" pitchFamily="34" charset="0"/>
                <a:ea typeface="Verdana" pitchFamily="34" charset="0"/>
                <a:cs typeface="Verdana" pitchFamily="34" charset="0"/>
              </a:rPr>
              <a:t>Any </a:t>
            </a:r>
            <a:r>
              <a:rPr lang="en-IN" sz="1600" dirty="0">
                <a:latin typeface="Verdana" pitchFamily="34" charset="0"/>
                <a:ea typeface="Verdana" pitchFamily="34" charset="0"/>
                <a:cs typeface="Verdana" pitchFamily="34" charset="0"/>
              </a:rPr>
              <a:t>amount payable by a taxable person in pursuance of the order passed in this act, shall be paid within 90 days from the date of service of the such order. Provided, if the officer considers it expedient in the interest of revenue, he may , for </a:t>
            </a:r>
            <a:r>
              <a:rPr lang="en-IN" sz="1600" dirty="0" smtClean="0">
                <a:latin typeface="Verdana" pitchFamily="34" charset="0"/>
                <a:ea typeface="Verdana" pitchFamily="34" charset="0"/>
                <a:cs typeface="Verdana" pitchFamily="34" charset="0"/>
              </a:rPr>
              <a:t>reasons </a:t>
            </a:r>
            <a:r>
              <a:rPr lang="en-IN" sz="1600" dirty="0">
                <a:latin typeface="Verdana" pitchFamily="34" charset="0"/>
                <a:ea typeface="Verdana" pitchFamily="34" charset="0"/>
                <a:cs typeface="Verdana" pitchFamily="34" charset="0"/>
              </a:rPr>
              <a:t>records in writing, direct such person to remit the same within the shorter period</a:t>
            </a:r>
            <a:r>
              <a:rPr lang="en-IN" sz="1400" dirty="0" smtClean="0">
                <a:latin typeface="Verdana" pitchFamily="34" charset="0"/>
                <a:ea typeface="Verdana" pitchFamily="34" charset="0"/>
                <a:cs typeface="Verdana" pitchFamily="34" charset="0"/>
              </a:rPr>
              <a:t>.</a:t>
            </a:r>
            <a:endParaRPr lang="en-US" sz="1400" dirty="0">
              <a:latin typeface="Verdana" pitchFamily="34" charset="0"/>
              <a:ea typeface="Verdana" pitchFamily="34" charset="0"/>
              <a:cs typeface="Verdana" pitchFamily="34" charset="0"/>
            </a:endParaRPr>
          </a:p>
        </p:txBody>
      </p:sp>
      <p:sp>
        <p:nvSpPr>
          <p:cNvPr id="4097" name="Rectangle 1"/>
          <p:cNvSpPr>
            <a:spLocks noChangeArrowheads="1"/>
          </p:cNvSpPr>
          <p:nvPr/>
        </p:nvSpPr>
        <p:spPr bwMode="auto">
          <a:xfrm>
            <a:off x="0" y="316468"/>
            <a:ext cx="7848600" cy="369332"/>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algn="ctr"/>
            <a:r>
              <a:rPr lang="en-US" sz="2400" b="1" dirty="0">
                <a:solidFill>
                  <a:schemeClr val="tx2"/>
                </a:solidFill>
                <a:latin typeface="Verdana" pitchFamily="34" charset="0"/>
                <a:ea typeface="Verdana" pitchFamily="34" charset="0"/>
                <a:cs typeface="Verdana" pitchFamily="34" charset="0"/>
              </a:rPr>
              <a:t> </a:t>
            </a:r>
            <a:r>
              <a:rPr lang="en-IN" sz="2400" b="1" dirty="0">
                <a:solidFill>
                  <a:schemeClr val="bg2">
                    <a:lumMod val="50000"/>
                  </a:schemeClr>
                </a:solidFill>
                <a:latin typeface="Verdana" pitchFamily="34" charset="0"/>
                <a:ea typeface="Verdana" pitchFamily="34" charset="0"/>
                <a:cs typeface="Verdana" pitchFamily="34" charset="0"/>
              </a:rPr>
              <a:t>Initiation of </a:t>
            </a:r>
            <a:r>
              <a:rPr lang="en-IN" sz="2400" b="1" dirty="0" smtClean="0">
                <a:solidFill>
                  <a:schemeClr val="bg2">
                    <a:lumMod val="50000"/>
                  </a:schemeClr>
                </a:solidFill>
                <a:latin typeface="Verdana" pitchFamily="34" charset="0"/>
                <a:ea typeface="Verdana" pitchFamily="34" charset="0"/>
                <a:cs typeface="Verdana" pitchFamily="34" charset="0"/>
              </a:rPr>
              <a:t>Recovery Proceedings  Sec.71</a:t>
            </a:r>
            <a:endParaRPr lang="en-US" sz="2400" b="1" dirty="0">
              <a:solidFill>
                <a:schemeClr val="bg2">
                  <a:lumMod val="50000"/>
                </a:schemeClr>
              </a:solidFill>
              <a:latin typeface="Verdana" pitchFamily="34" charset="0"/>
              <a:ea typeface="Verdana" pitchFamily="34" charset="0"/>
              <a:cs typeface="Verdana" pitchFamily="34" charset="0"/>
            </a:endParaRPr>
          </a:p>
        </p:txBody>
      </p:sp>
      <p:pic>
        <p:nvPicPr>
          <p:cNvPr id="4" name="Picture 3" descr="SA..GIF"/>
          <p:cNvPicPr>
            <a:picLocks noChangeAspect="1"/>
          </p:cNvPicPr>
          <p:nvPr/>
        </p:nvPicPr>
        <p:blipFill>
          <a:blip r:embed="rId3"/>
          <a:stretch>
            <a:fillRect/>
          </a:stretch>
        </p:blipFill>
        <p:spPr>
          <a:xfrm>
            <a:off x="7772400" y="0"/>
            <a:ext cx="895350" cy="838200"/>
          </a:xfrm>
          <a:prstGeom prst="rect">
            <a:avLst/>
          </a:prstGeom>
        </p:spPr>
      </p:pic>
      <p:cxnSp>
        <p:nvCxnSpPr>
          <p:cNvPr id="5" name="Straight Connector 4"/>
          <p:cNvCxnSpPr/>
          <p:nvPr/>
        </p:nvCxnSpPr>
        <p:spPr>
          <a:xfrm>
            <a:off x="0" y="914400"/>
            <a:ext cx="9144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5029200"/>
          </a:xfrm>
        </p:spPr>
        <p:txBody>
          <a:bodyPr>
            <a:noAutofit/>
          </a:bodyPr>
          <a:lstStyle/>
          <a:p>
            <a:pPr algn="ctr">
              <a:lnSpc>
                <a:spcPct val="150000"/>
              </a:lnSpc>
              <a:buNone/>
            </a:pPr>
            <a:r>
              <a:rPr lang="en-US" sz="1600" b="1" i="1" dirty="0">
                <a:solidFill>
                  <a:schemeClr val="bg2">
                    <a:lumMod val="50000"/>
                  </a:schemeClr>
                </a:solidFill>
                <a:latin typeface="Verdana" pitchFamily="34" charset="0"/>
                <a:ea typeface="Verdana" pitchFamily="34" charset="0"/>
                <a:cs typeface="Verdana" pitchFamily="34" charset="0"/>
              </a:rPr>
              <a:t>Modes of Recovery </a:t>
            </a:r>
            <a:r>
              <a:rPr lang="en-US" sz="1400" b="1" dirty="0">
                <a:solidFill>
                  <a:schemeClr val="tx2"/>
                </a:solidFill>
              </a:rPr>
              <a:t>					</a:t>
            </a:r>
            <a:endParaRPr lang="en-US" sz="1400" b="1" dirty="0"/>
          </a:p>
          <a:p>
            <a:pPr marL="764731" lvl="0" indent="-342900" algn="just">
              <a:lnSpc>
                <a:spcPct val="150000"/>
              </a:lnSpc>
              <a:buSzPct val="200000"/>
              <a:buBlip>
                <a:blip r:embed="rId2"/>
              </a:buBlip>
            </a:pPr>
            <a:r>
              <a:rPr lang="en-US" sz="1600" dirty="0" smtClean="0">
                <a:latin typeface="Verdana" pitchFamily="34" charset="0"/>
                <a:ea typeface="Verdana" pitchFamily="34" charset="0"/>
                <a:cs typeface="Verdana" pitchFamily="34" charset="0"/>
              </a:rPr>
              <a:t>Department can recover the  dues from the amounts if any payable by the department to the tax </a:t>
            </a:r>
            <a:r>
              <a:rPr lang="en-US" sz="1600" dirty="0" err="1" smtClean="0">
                <a:latin typeface="Verdana" pitchFamily="34" charset="0"/>
                <a:ea typeface="Verdana" pitchFamily="34" charset="0"/>
                <a:cs typeface="Verdana" pitchFamily="34" charset="0"/>
              </a:rPr>
              <a:t>papyer</a:t>
            </a:r>
            <a:r>
              <a:rPr lang="en-US" sz="1600" dirty="0" smtClean="0">
                <a:latin typeface="Verdana" pitchFamily="34" charset="0"/>
                <a:ea typeface="Verdana" pitchFamily="34" charset="0"/>
                <a:cs typeface="Verdana" pitchFamily="34" charset="0"/>
              </a:rPr>
              <a:t> viz., refund etc.,  </a:t>
            </a:r>
            <a:endParaRPr lang="en-US" sz="1600" dirty="0">
              <a:latin typeface="Verdana" pitchFamily="34" charset="0"/>
              <a:ea typeface="Verdana" pitchFamily="34" charset="0"/>
              <a:cs typeface="Verdana" pitchFamily="34" charset="0"/>
            </a:endParaRPr>
          </a:p>
          <a:p>
            <a:pPr marL="705993" lvl="0" indent="-342900" algn="just">
              <a:lnSpc>
                <a:spcPct val="150000"/>
              </a:lnSpc>
              <a:buSzPct val="200000"/>
              <a:buBlip>
                <a:blip r:embed="rId2"/>
              </a:buBlip>
            </a:pPr>
            <a:r>
              <a:rPr lang="en-US" sz="1600" dirty="0" smtClean="0">
                <a:latin typeface="Verdana" pitchFamily="34" charset="0"/>
                <a:ea typeface="Verdana" pitchFamily="34" charset="0"/>
                <a:cs typeface="Verdana" pitchFamily="34" charset="0"/>
              </a:rPr>
              <a:t>Any goods of the tax payer which is under the control of the department can also be detained and sold in order to recover the said dues. </a:t>
            </a:r>
            <a:r>
              <a:rPr lang="en-US" sz="1600" b="1" dirty="0" smtClean="0">
                <a:latin typeface="Verdana" pitchFamily="34" charset="0"/>
                <a:ea typeface="Verdana" pitchFamily="34" charset="0"/>
                <a:cs typeface="Verdana" pitchFamily="34" charset="0"/>
              </a:rPr>
              <a:t> </a:t>
            </a:r>
            <a:r>
              <a:rPr lang="en-US" sz="1600" dirty="0">
                <a:latin typeface="Verdana" pitchFamily="34" charset="0"/>
                <a:ea typeface="Verdana" pitchFamily="34" charset="0"/>
                <a:cs typeface="Verdana" pitchFamily="34" charset="0"/>
              </a:rPr>
              <a:t> </a:t>
            </a:r>
          </a:p>
          <a:p>
            <a:pPr marL="705993" lvl="0" indent="-342900" algn="just">
              <a:lnSpc>
                <a:spcPct val="150000"/>
              </a:lnSpc>
              <a:buSzPct val="200000"/>
              <a:buBlip>
                <a:blip r:embed="rId2"/>
              </a:buBlip>
            </a:pPr>
            <a:r>
              <a:rPr lang="en-US" sz="1600" dirty="0" smtClean="0">
                <a:latin typeface="Verdana" pitchFamily="34" charset="0"/>
                <a:ea typeface="Verdana" pitchFamily="34" charset="0"/>
                <a:cs typeface="Verdana" pitchFamily="34" charset="0"/>
              </a:rPr>
              <a:t>Department can issue notice to  any </a:t>
            </a:r>
            <a:r>
              <a:rPr lang="en-US" sz="1600" dirty="0">
                <a:latin typeface="Verdana" pitchFamily="34" charset="0"/>
                <a:ea typeface="Verdana" pitchFamily="34" charset="0"/>
                <a:cs typeface="Verdana" pitchFamily="34" charset="0"/>
              </a:rPr>
              <a:t>other person from whom money is due or may become due to such person to pay the amount to the Government.</a:t>
            </a:r>
          </a:p>
          <a:p>
            <a:pPr marL="705993" lvl="0" indent="-342900" algn="just">
              <a:lnSpc>
                <a:spcPct val="150000"/>
              </a:lnSpc>
              <a:buSzPct val="200000"/>
              <a:buBlip>
                <a:blip r:embed="rId2"/>
              </a:buBlip>
            </a:pPr>
            <a:r>
              <a:rPr lang="en-US" sz="1600" dirty="0">
                <a:latin typeface="Verdana" pitchFamily="34" charset="0"/>
                <a:ea typeface="Verdana" pitchFamily="34" charset="0"/>
                <a:cs typeface="Verdana" pitchFamily="34" charset="0"/>
              </a:rPr>
              <a:t>Every person to whom the notice is issued shall be bound to comply with such notice and in particular, where any such notice is issued to a post office, banking company or an insurer, notwithstanding any rule, practice or requirement to the contrary.</a:t>
            </a:r>
          </a:p>
        </p:txBody>
      </p:sp>
      <p:sp>
        <p:nvSpPr>
          <p:cNvPr id="4097" name="Rectangle 1"/>
          <p:cNvSpPr>
            <a:spLocks noChangeArrowheads="1"/>
          </p:cNvSpPr>
          <p:nvPr/>
        </p:nvSpPr>
        <p:spPr bwMode="auto">
          <a:xfrm>
            <a:off x="0" y="240268"/>
            <a:ext cx="9144000" cy="369332"/>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algn="ctr"/>
            <a:r>
              <a:rPr lang="en-IN" sz="2400" b="1" dirty="0">
                <a:solidFill>
                  <a:schemeClr val="bg2">
                    <a:lumMod val="50000"/>
                  </a:schemeClr>
                </a:solidFill>
                <a:latin typeface="Verdana" pitchFamily="34" charset="0"/>
              </a:rPr>
              <a:t>Recovery of </a:t>
            </a:r>
            <a:r>
              <a:rPr lang="en-IN" sz="2400" b="1" dirty="0" smtClean="0">
                <a:solidFill>
                  <a:schemeClr val="bg2">
                    <a:lumMod val="50000"/>
                  </a:schemeClr>
                </a:solidFill>
                <a:latin typeface="Verdana" pitchFamily="34" charset="0"/>
              </a:rPr>
              <a:t>Tax (</a:t>
            </a:r>
            <a:r>
              <a:rPr lang="en-IN" sz="2400" b="1" dirty="0">
                <a:solidFill>
                  <a:schemeClr val="bg2">
                    <a:lumMod val="50000"/>
                  </a:schemeClr>
                </a:solidFill>
                <a:latin typeface="Verdana" pitchFamily="34" charset="0"/>
              </a:rPr>
              <a:t>Sec.72)</a:t>
            </a:r>
            <a:endParaRPr lang="en-US" sz="2400" b="1" dirty="0">
              <a:solidFill>
                <a:schemeClr val="bg2">
                  <a:lumMod val="50000"/>
                </a:schemeClr>
              </a:solidFill>
              <a:latin typeface="Verdana" pitchFamily="34" charset="0"/>
            </a:endParaRPr>
          </a:p>
        </p:txBody>
      </p:sp>
      <p:pic>
        <p:nvPicPr>
          <p:cNvPr id="4" name="Picture 3" descr="SA..GIF"/>
          <p:cNvPicPr>
            <a:picLocks noChangeAspect="1"/>
          </p:cNvPicPr>
          <p:nvPr/>
        </p:nvPicPr>
        <p:blipFill>
          <a:blip r:embed="rId3"/>
          <a:stretch>
            <a:fillRect/>
          </a:stretch>
        </p:blipFill>
        <p:spPr>
          <a:xfrm>
            <a:off x="7772400" y="0"/>
            <a:ext cx="895350" cy="742950"/>
          </a:xfrm>
          <a:prstGeom prst="rect">
            <a:avLst/>
          </a:prstGeom>
        </p:spPr>
      </p:pic>
      <p:cxnSp>
        <p:nvCxnSpPr>
          <p:cNvPr id="5" name="Straight Connector 4"/>
          <p:cNvCxnSpPr/>
          <p:nvPr/>
        </p:nvCxnSpPr>
        <p:spPr>
          <a:xfrm>
            <a:off x="0" y="762000"/>
            <a:ext cx="9144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648200"/>
          </a:xfrm>
        </p:spPr>
        <p:txBody>
          <a:bodyPr>
            <a:noAutofit/>
          </a:bodyPr>
          <a:lstStyle/>
          <a:p>
            <a:pPr marL="619125" algn="just">
              <a:buSzPct val="200000"/>
              <a:buBlip>
                <a:blip r:embed="rId2"/>
              </a:buBlip>
            </a:pPr>
            <a:endParaRPr lang="en-US" sz="1400" dirty="0">
              <a:solidFill>
                <a:schemeClr val="tx2"/>
              </a:solidFill>
              <a:latin typeface="Verdana" pitchFamily="34" charset="0"/>
              <a:ea typeface="Verdana" pitchFamily="34" charset="0"/>
              <a:cs typeface="Verdana" pitchFamily="34" charset="0"/>
            </a:endParaRPr>
          </a:p>
          <a:p>
            <a:pPr marL="619125" algn="just">
              <a:lnSpc>
                <a:spcPct val="150000"/>
              </a:lnSpc>
              <a:buSzPct val="200000"/>
              <a:buBlip>
                <a:blip r:embed="rId2"/>
              </a:buBlip>
            </a:pPr>
            <a:r>
              <a:rPr lang="en-US" sz="1600" dirty="0">
                <a:solidFill>
                  <a:schemeClr val="tx2"/>
                </a:solidFill>
                <a:latin typeface="Verdana" pitchFamily="34" charset="0"/>
                <a:ea typeface="Verdana" pitchFamily="34" charset="0"/>
                <a:cs typeface="Verdana" pitchFamily="34" charset="0"/>
              </a:rPr>
              <a:t>Any person who fails to make the payment in pursuance to a notice under this section shall be deemed to be a defaulter for the amount specified in the </a:t>
            </a:r>
            <a:r>
              <a:rPr lang="en-US" sz="1600" dirty="0" smtClean="0">
                <a:solidFill>
                  <a:schemeClr val="tx2"/>
                </a:solidFill>
                <a:latin typeface="Verdana" pitchFamily="34" charset="0"/>
                <a:ea typeface="Verdana" pitchFamily="34" charset="0"/>
                <a:cs typeface="Verdana" pitchFamily="34" charset="0"/>
              </a:rPr>
              <a:t>notice</a:t>
            </a:r>
            <a:r>
              <a:rPr lang="en-US" sz="1600" dirty="0">
                <a:solidFill>
                  <a:schemeClr val="tx2"/>
                </a:solidFill>
                <a:latin typeface="Verdana" pitchFamily="34" charset="0"/>
                <a:ea typeface="Verdana" pitchFamily="34" charset="0"/>
                <a:cs typeface="Verdana" pitchFamily="34" charset="0"/>
              </a:rPr>
              <a:t> </a:t>
            </a:r>
            <a:r>
              <a:rPr lang="en-US" sz="1600" dirty="0" smtClean="0">
                <a:solidFill>
                  <a:schemeClr val="tx2"/>
                </a:solidFill>
                <a:latin typeface="Verdana" pitchFamily="34" charset="0"/>
                <a:ea typeface="Verdana" pitchFamily="34" charset="0"/>
                <a:cs typeface="Verdana" pitchFamily="34" charset="0"/>
              </a:rPr>
              <a:t>.</a:t>
            </a:r>
          </a:p>
          <a:p>
            <a:pPr marL="619125" algn="just">
              <a:lnSpc>
                <a:spcPct val="150000"/>
              </a:lnSpc>
              <a:buSzPct val="200000"/>
              <a:buBlip>
                <a:blip r:embed="rId2"/>
              </a:buBlip>
            </a:pPr>
            <a:r>
              <a:rPr lang="en-US" sz="1600" dirty="0" smtClean="0">
                <a:solidFill>
                  <a:schemeClr val="tx2"/>
                </a:solidFill>
                <a:latin typeface="Verdana" pitchFamily="34" charset="0"/>
                <a:ea typeface="Verdana" pitchFamily="34" charset="0"/>
                <a:cs typeface="Verdana" pitchFamily="34" charset="0"/>
              </a:rPr>
              <a:t>Proper </a:t>
            </a:r>
            <a:r>
              <a:rPr lang="en-US" sz="1600" dirty="0">
                <a:solidFill>
                  <a:schemeClr val="tx2"/>
                </a:solidFill>
                <a:latin typeface="Verdana" pitchFamily="34" charset="0"/>
                <a:ea typeface="Verdana" pitchFamily="34" charset="0"/>
                <a:cs typeface="Verdana" pitchFamily="34" charset="0"/>
              </a:rPr>
              <a:t>officer may on authorization by the competent authority, </a:t>
            </a:r>
            <a:r>
              <a:rPr lang="en-US" sz="1600" dirty="0" err="1">
                <a:solidFill>
                  <a:schemeClr val="tx2"/>
                </a:solidFill>
                <a:latin typeface="Verdana" pitchFamily="34" charset="0"/>
                <a:ea typeface="Verdana" pitchFamily="34" charset="0"/>
                <a:cs typeface="Verdana" pitchFamily="34" charset="0"/>
              </a:rPr>
              <a:t>distrain</a:t>
            </a:r>
            <a:r>
              <a:rPr lang="en-US" sz="1600" dirty="0">
                <a:solidFill>
                  <a:schemeClr val="tx2"/>
                </a:solidFill>
                <a:latin typeface="Verdana" pitchFamily="34" charset="0"/>
                <a:ea typeface="Verdana" pitchFamily="34" charset="0"/>
                <a:cs typeface="Verdana" pitchFamily="34" charset="0"/>
              </a:rPr>
              <a:t> any moveable or immovable property belonging to or under the control of such person, and detain the same until the amount payable is paid </a:t>
            </a:r>
            <a:r>
              <a:rPr lang="en-US" sz="1600" dirty="0" smtClean="0">
                <a:solidFill>
                  <a:schemeClr val="tx2"/>
                </a:solidFill>
                <a:latin typeface="Verdana" pitchFamily="34" charset="0"/>
                <a:ea typeface="Verdana" pitchFamily="34" charset="0"/>
                <a:cs typeface="Verdana" pitchFamily="34" charset="0"/>
              </a:rPr>
              <a:t>.</a:t>
            </a:r>
          </a:p>
          <a:p>
            <a:pPr marL="619125" algn="just">
              <a:lnSpc>
                <a:spcPct val="150000"/>
              </a:lnSpc>
              <a:buSzPct val="200000"/>
              <a:buBlip>
                <a:blip r:embed="rId2"/>
              </a:buBlip>
            </a:pPr>
            <a:r>
              <a:rPr lang="en-US" sz="1600" dirty="0" smtClean="0">
                <a:solidFill>
                  <a:schemeClr val="tx2"/>
                </a:solidFill>
                <a:latin typeface="Verdana" pitchFamily="34" charset="0"/>
                <a:ea typeface="Verdana" pitchFamily="34" charset="0"/>
                <a:cs typeface="Verdana" pitchFamily="34" charset="0"/>
              </a:rPr>
              <a:t>Recovery can also be made through District Collector, treating it as an land revenue.  </a:t>
            </a:r>
          </a:p>
          <a:p>
            <a:pPr marL="619125" algn="just">
              <a:lnSpc>
                <a:spcPct val="150000"/>
              </a:lnSpc>
              <a:buSzPct val="200000"/>
              <a:buBlip>
                <a:blip r:embed="rId2"/>
              </a:buBlip>
            </a:pPr>
            <a:r>
              <a:rPr lang="en-US" sz="1600" dirty="0" smtClean="0">
                <a:solidFill>
                  <a:schemeClr val="tx2"/>
                </a:solidFill>
                <a:latin typeface="Verdana" pitchFamily="34" charset="0"/>
                <a:ea typeface="Verdana" pitchFamily="34" charset="0"/>
                <a:cs typeface="Verdana" pitchFamily="34" charset="0"/>
              </a:rPr>
              <a:t>A </a:t>
            </a:r>
            <a:r>
              <a:rPr lang="en-US" sz="1600" dirty="0">
                <a:solidFill>
                  <a:schemeClr val="tx2"/>
                </a:solidFill>
                <a:latin typeface="Verdana" pitchFamily="34" charset="0"/>
                <a:ea typeface="Verdana" pitchFamily="34" charset="0"/>
                <a:cs typeface="Verdana" pitchFamily="34" charset="0"/>
              </a:rPr>
              <a:t>CGST officer during the course of recovery of CGST arrears may recover the arrears of SGST </a:t>
            </a:r>
            <a:r>
              <a:rPr lang="en-US" sz="1600" dirty="0" smtClean="0">
                <a:solidFill>
                  <a:schemeClr val="tx2"/>
                </a:solidFill>
                <a:latin typeface="Verdana" pitchFamily="34" charset="0"/>
                <a:ea typeface="Verdana" pitchFamily="34" charset="0"/>
                <a:cs typeface="Verdana" pitchFamily="34" charset="0"/>
              </a:rPr>
              <a:t>and vice versa.</a:t>
            </a:r>
            <a:endParaRPr lang="en-US" sz="1600" dirty="0">
              <a:solidFill>
                <a:schemeClr val="tx2"/>
              </a:solidFill>
              <a:latin typeface="Verdana" pitchFamily="34" charset="0"/>
              <a:ea typeface="Verdana" pitchFamily="34" charset="0"/>
              <a:cs typeface="Verdana" pitchFamily="34" charset="0"/>
            </a:endParaRPr>
          </a:p>
          <a:p>
            <a:pPr marL="619125" algn="just">
              <a:buSzPct val="200000"/>
              <a:buBlip>
                <a:blip r:embed="rId2"/>
              </a:buBlip>
            </a:pPr>
            <a:endParaRPr lang="en-US" sz="1400" dirty="0">
              <a:solidFill>
                <a:schemeClr val="tx2"/>
              </a:solidFill>
              <a:latin typeface="Verdana" pitchFamily="34" charset="0"/>
              <a:ea typeface="Verdana" pitchFamily="34" charset="0"/>
              <a:cs typeface="Verdana" pitchFamily="34" charset="0"/>
            </a:endParaRPr>
          </a:p>
        </p:txBody>
      </p:sp>
      <p:pic>
        <p:nvPicPr>
          <p:cNvPr id="4" name="Picture 3" descr="SA..GIF"/>
          <p:cNvPicPr>
            <a:picLocks noChangeAspect="1"/>
          </p:cNvPicPr>
          <p:nvPr/>
        </p:nvPicPr>
        <p:blipFill>
          <a:blip r:embed="rId3"/>
          <a:stretch>
            <a:fillRect/>
          </a:stretch>
        </p:blipFill>
        <p:spPr>
          <a:xfrm>
            <a:off x="7772400" y="0"/>
            <a:ext cx="895350" cy="742950"/>
          </a:xfrm>
          <a:prstGeom prst="rect">
            <a:avLst/>
          </a:prstGeom>
        </p:spPr>
      </p:pic>
      <p:cxnSp>
        <p:nvCxnSpPr>
          <p:cNvPr id="5" name="Straight Connector 4"/>
          <p:cNvCxnSpPr/>
          <p:nvPr/>
        </p:nvCxnSpPr>
        <p:spPr>
          <a:xfrm>
            <a:off x="0" y="762000"/>
            <a:ext cx="9144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3657600"/>
          </a:xfrm>
        </p:spPr>
        <p:txBody>
          <a:bodyPr>
            <a:noAutofit/>
          </a:bodyPr>
          <a:lstStyle/>
          <a:p>
            <a:pPr algn="just">
              <a:buNone/>
            </a:pPr>
            <a:r>
              <a:rPr lang="en-US" sz="1400" dirty="0">
                <a:solidFill>
                  <a:schemeClr val="tx2"/>
                </a:solidFill>
                <a:latin typeface="Verdana" pitchFamily="34" charset="0"/>
                <a:ea typeface="Verdana" pitchFamily="34" charset="0"/>
                <a:cs typeface="Verdana" pitchFamily="34" charset="0"/>
              </a:rPr>
              <a:t>	</a:t>
            </a:r>
          </a:p>
          <a:p>
            <a:pPr marL="452628" indent="-342900" algn="just">
              <a:lnSpc>
                <a:spcPct val="150000"/>
              </a:lnSpc>
              <a:buSzPct val="200000"/>
              <a:buBlip>
                <a:blip r:embed="rId2"/>
              </a:buBlip>
            </a:pPr>
            <a:r>
              <a:rPr lang="en-US" sz="1600" dirty="0" smtClean="0">
                <a:solidFill>
                  <a:schemeClr val="tx2"/>
                </a:solidFill>
                <a:latin typeface="Verdana" pitchFamily="34" charset="0"/>
                <a:ea typeface="Verdana" pitchFamily="34" charset="0"/>
                <a:cs typeface="Verdana" pitchFamily="34" charset="0"/>
              </a:rPr>
              <a:t>Where </a:t>
            </a:r>
            <a:r>
              <a:rPr lang="en-US" sz="1600" dirty="0">
                <a:solidFill>
                  <a:schemeClr val="tx2"/>
                </a:solidFill>
                <a:latin typeface="Verdana" pitchFamily="34" charset="0"/>
                <a:ea typeface="Verdana" pitchFamily="34" charset="0"/>
                <a:cs typeface="Verdana" pitchFamily="34" charset="0"/>
              </a:rPr>
              <a:t>an appeal has filed </a:t>
            </a:r>
            <a:r>
              <a:rPr lang="en-US" sz="1600" dirty="0" smtClean="0">
                <a:solidFill>
                  <a:schemeClr val="tx2"/>
                </a:solidFill>
                <a:latin typeface="Verdana" pitchFamily="34" charset="0"/>
                <a:ea typeface="Verdana" pitchFamily="34" charset="0"/>
                <a:cs typeface="Verdana" pitchFamily="34" charset="0"/>
              </a:rPr>
              <a:t>before Commissioner/Tribunal against </a:t>
            </a:r>
            <a:r>
              <a:rPr lang="en-US" sz="1600" dirty="0">
                <a:solidFill>
                  <a:schemeClr val="tx2"/>
                </a:solidFill>
                <a:latin typeface="Verdana" pitchFamily="34" charset="0"/>
                <a:ea typeface="Verdana" pitchFamily="34" charset="0"/>
                <a:cs typeface="Verdana" pitchFamily="34" charset="0"/>
              </a:rPr>
              <a:t>the demand, the proper officer may not enforce the payment of demand until the appeal is resolved</a:t>
            </a:r>
            <a:r>
              <a:rPr lang="en-US" sz="1600" dirty="0" smtClean="0">
                <a:solidFill>
                  <a:schemeClr val="tx2"/>
                </a:solidFill>
                <a:latin typeface="Verdana" pitchFamily="34" charset="0"/>
                <a:ea typeface="Verdana" pitchFamily="34" charset="0"/>
                <a:cs typeface="Verdana" pitchFamily="34" charset="0"/>
              </a:rPr>
              <a:t>.</a:t>
            </a:r>
          </a:p>
          <a:p>
            <a:pPr marL="452628" indent="-342900" algn="just">
              <a:lnSpc>
                <a:spcPct val="150000"/>
              </a:lnSpc>
              <a:buSzPct val="200000"/>
              <a:buNone/>
            </a:pPr>
            <a:r>
              <a:rPr lang="en-US" sz="1600" dirty="0" smtClean="0">
                <a:solidFill>
                  <a:schemeClr val="tx2"/>
                </a:solidFill>
                <a:latin typeface="Verdana" pitchFamily="34" charset="0"/>
                <a:ea typeface="Verdana" pitchFamily="34" charset="0"/>
                <a:cs typeface="Verdana" pitchFamily="34" charset="0"/>
              </a:rPr>
              <a:t>  </a:t>
            </a:r>
            <a:endParaRPr lang="en-US" sz="1600" dirty="0">
              <a:solidFill>
                <a:schemeClr val="tx2"/>
              </a:solidFill>
              <a:latin typeface="Verdana" pitchFamily="34" charset="0"/>
              <a:ea typeface="Verdana" pitchFamily="34" charset="0"/>
              <a:cs typeface="Verdana" pitchFamily="34" charset="0"/>
            </a:endParaRPr>
          </a:p>
          <a:p>
            <a:pPr marL="452628" indent="-342900" algn="just">
              <a:lnSpc>
                <a:spcPct val="150000"/>
              </a:lnSpc>
              <a:buSzPct val="200000"/>
              <a:buBlip>
                <a:blip r:embed="rId2"/>
              </a:buBlip>
            </a:pPr>
            <a:r>
              <a:rPr lang="en-US" sz="1600" dirty="0" smtClean="0">
                <a:solidFill>
                  <a:schemeClr val="tx2"/>
                </a:solidFill>
                <a:latin typeface="Verdana" pitchFamily="34" charset="0"/>
                <a:ea typeface="Verdana" pitchFamily="34" charset="0"/>
                <a:cs typeface="Verdana" pitchFamily="34" charset="0"/>
              </a:rPr>
              <a:t>Other than the above, there is no bar to recover under this provisions.</a:t>
            </a:r>
            <a:endParaRPr lang="en-US" sz="1600" dirty="0">
              <a:solidFill>
                <a:schemeClr val="tx2"/>
              </a:solidFill>
              <a:latin typeface="Verdana" pitchFamily="34" charset="0"/>
              <a:ea typeface="Verdana" pitchFamily="34" charset="0"/>
              <a:cs typeface="Verdana" pitchFamily="34" charset="0"/>
            </a:endParaRPr>
          </a:p>
          <a:p>
            <a:pPr algn="just">
              <a:buNone/>
            </a:pPr>
            <a:endParaRPr lang="en-US" sz="1400" dirty="0">
              <a:solidFill>
                <a:schemeClr val="tx2"/>
              </a:solidFill>
              <a:latin typeface="Verdana" pitchFamily="34" charset="0"/>
              <a:ea typeface="Verdana" pitchFamily="34" charset="0"/>
              <a:cs typeface="Verdana" pitchFamily="34" charset="0"/>
            </a:endParaRPr>
          </a:p>
        </p:txBody>
      </p:sp>
      <p:sp>
        <p:nvSpPr>
          <p:cNvPr id="18433" name="Rectangle 1"/>
          <p:cNvSpPr>
            <a:spLocks noChangeArrowheads="1"/>
          </p:cNvSpPr>
          <p:nvPr/>
        </p:nvSpPr>
        <p:spPr bwMode="auto">
          <a:xfrm>
            <a:off x="0" y="228600"/>
            <a:ext cx="7772400" cy="861774"/>
          </a:xfrm>
          <a:prstGeom prst="rect">
            <a:avLst/>
          </a:prstGeom>
          <a:noFill/>
          <a:ln w="9525">
            <a:noFill/>
            <a:miter lim="800000"/>
            <a:headEnd/>
            <a:tailEnd/>
          </a:ln>
          <a:effectLst/>
        </p:spPr>
        <p:txBody>
          <a:bodyPr vert="horz" wrap="square" lIns="342792" tIns="0" rIns="0" bIns="0" numCol="1" anchor="ctr" anchorCtr="0" compatLnSpc="1">
            <a:prstTxWarp prst="textNoShape">
              <a:avLst/>
            </a:prstTxWarp>
            <a:spAutoFit/>
          </a:bodyPr>
          <a:lstStyle/>
          <a:p>
            <a:pPr marL="0" marR="0" lvl="0" indent="5715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2">
                    <a:lumMod val="50000"/>
                  </a:schemeClr>
                </a:solidFill>
                <a:effectLst/>
                <a:latin typeface="Verdana" pitchFamily="34" charset="0"/>
                <a:ea typeface="Verdana" pitchFamily="34" charset="0"/>
                <a:cs typeface="Verdana" pitchFamily="34" charset="0"/>
              </a:rPr>
              <a:t>BAR on Recovery Proceedings</a:t>
            </a:r>
            <a:endParaRPr kumimoji="0" lang="en-US" sz="2400" b="0" i="0" u="none" strike="noStrike" cap="none" normalizeH="0" baseline="0" dirty="0" smtClean="0">
              <a:ln>
                <a:noFill/>
              </a:ln>
              <a:solidFill>
                <a:schemeClr val="bg2">
                  <a:lumMod val="50000"/>
                </a:schemeClr>
              </a:solidFill>
              <a:effectLst/>
              <a:latin typeface="Verdana" pitchFamily="34" charset="0"/>
              <a:ea typeface="Verdana" pitchFamily="34" charset="0"/>
              <a:cs typeface="Verdana" pitchFamily="34" charset="0"/>
            </a:endParaRPr>
          </a:p>
          <a:p>
            <a:pPr marL="0" marR="0" lvl="0" indent="57150" algn="ctr"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p:txBody>
      </p:sp>
      <p:pic>
        <p:nvPicPr>
          <p:cNvPr id="4" name="Picture 3" descr="SA..GIF"/>
          <p:cNvPicPr>
            <a:picLocks noChangeAspect="1"/>
          </p:cNvPicPr>
          <p:nvPr/>
        </p:nvPicPr>
        <p:blipFill>
          <a:blip r:embed="rId3"/>
          <a:stretch>
            <a:fillRect/>
          </a:stretch>
        </p:blipFill>
        <p:spPr>
          <a:xfrm>
            <a:off x="7772400" y="0"/>
            <a:ext cx="895350" cy="742950"/>
          </a:xfrm>
          <a:prstGeom prst="rect">
            <a:avLst/>
          </a:prstGeom>
        </p:spPr>
      </p:pic>
      <p:cxnSp>
        <p:nvCxnSpPr>
          <p:cNvPr id="5" name="Straight Connector 4"/>
          <p:cNvCxnSpPr/>
          <p:nvPr/>
        </p:nvCxnSpPr>
        <p:spPr>
          <a:xfrm>
            <a:off x="0" y="762000"/>
            <a:ext cx="9144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cover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3505200"/>
          </a:xfrm>
        </p:spPr>
        <p:txBody>
          <a:bodyPr>
            <a:noAutofit/>
          </a:bodyPr>
          <a:lstStyle/>
          <a:p>
            <a:pPr algn="just">
              <a:lnSpc>
                <a:spcPct val="150000"/>
              </a:lnSpc>
              <a:buSzPct val="200000"/>
              <a:buBlip>
                <a:blip r:embed="rId2"/>
              </a:buBlip>
            </a:pPr>
            <a:r>
              <a:rPr lang="en-US" sz="1600" dirty="0" smtClean="0">
                <a:solidFill>
                  <a:schemeClr val="tx2"/>
                </a:solidFill>
                <a:latin typeface="Verdana" pitchFamily="34" charset="0"/>
                <a:ea typeface="Verdana" pitchFamily="34" charset="0"/>
                <a:cs typeface="Verdana" pitchFamily="34" charset="0"/>
              </a:rPr>
              <a:t>Other than the amount due as per the liability self assessed in any return, the Commissioner, can allow payment of any amount due payable on monthly installments not exceeding 24 months, subject to payment of interest.  </a:t>
            </a:r>
          </a:p>
          <a:p>
            <a:pPr algn="just">
              <a:lnSpc>
                <a:spcPct val="150000"/>
              </a:lnSpc>
              <a:buSzPct val="200000"/>
              <a:buNone/>
            </a:pPr>
            <a:r>
              <a:rPr lang="en-US" sz="1600" dirty="0" smtClean="0">
                <a:solidFill>
                  <a:schemeClr val="tx2"/>
                </a:solidFill>
                <a:latin typeface="Verdana" pitchFamily="34" charset="0"/>
                <a:ea typeface="Verdana" pitchFamily="34" charset="0"/>
                <a:cs typeface="Verdana" pitchFamily="34" charset="0"/>
              </a:rPr>
              <a:t> </a:t>
            </a:r>
            <a:r>
              <a:rPr lang="en-US" sz="1600" dirty="0">
                <a:solidFill>
                  <a:schemeClr val="tx2"/>
                </a:solidFill>
                <a:latin typeface="Verdana" pitchFamily="34" charset="0"/>
                <a:ea typeface="Verdana" pitchFamily="34" charset="0"/>
                <a:cs typeface="Verdana" pitchFamily="34" charset="0"/>
              </a:rPr>
              <a:t> </a:t>
            </a:r>
          </a:p>
          <a:p>
            <a:pPr algn="just">
              <a:lnSpc>
                <a:spcPct val="150000"/>
              </a:lnSpc>
              <a:buSzPct val="200000"/>
              <a:buBlip>
                <a:blip r:embed="rId2"/>
              </a:buBlip>
            </a:pPr>
            <a:r>
              <a:rPr lang="en-US" sz="1600" dirty="0">
                <a:solidFill>
                  <a:schemeClr val="tx2"/>
                </a:solidFill>
                <a:latin typeface="Verdana" pitchFamily="34" charset="0"/>
                <a:ea typeface="Verdana" pitchFamily="34" charset="0"/>
                <a:cs typeface="Verdana" pitchFamily="34" charset="0"/>
              </a:rPr>
              <a:t>Where there is default in payment of any one </a:t>
            </a:r>
            <a:r>
              <a:rPr lang="en-US" sz="1600" dirty="0" smtClean="0">
                <a:solidFill>
                  <a:schemeClr val="tx2"/>
                </a:solidFill>
                <a:latin typeface="Verdana" pitchFamily="34" charset="0"/>
                <a:ea typeface="Verdana" pitchFamily="34" charset="0"/>
                <a:cs typeface="Verdana" pitchFamily="34" charset="0"/>
              </a:rPr>
              <a:t>installment </a:t>
            </a:r>
            <a:r>
              <a:rPr lang="en-US" sz="1600" dirty="0">
                <a:solidFill>
                  <a:schemeClr val="tx2"/>
                </a:solidFill>
                <a:latin typeface="Verdana" pitchFamily="34" charset="0"/>
                <a:ea typeface="Verdana" pitchFamily="34" charset="0"/>
                <a:cs typeface="Verdana" pitchFamily="34" charset="0"/>
              </a:rPr>
              <a:t>on its due date, the whole outstanding balance payable on such date shall become due and payable forthwith, which shall be recovered without any further </a:t>
            </a:r>
            <a:r>
              <a:rPr lang="en-US" sz="1600" dirty="0" smtClean="0">
                <a:solidFill>
                  <a:schemeClr val="tx2"/>
                </a:solidFill>
                <a:latin typeface="Verdana" pitchFamily="34" charset="0"/>
                <a:ea typeface="Verdana" pitchFamily="34" charset="0"/>
                <a:cs typeface="Verdana" pitchFamily="34" charset="0"/>
              </a:rPr>
              <a:t>notice.</a:t>
            </a:r>
            <a:endParaRPr lang="en-US" sz="1600" dirty="0">
              <a:solidFill>
                <a:schemeClr val="tx2"/>
              </a:solidFill>
              <a:latin typeface="Verdana" pitchFamily="34" charset="0"/>
              <a:ea typeface="Verdana" pitchFamily="34" charset="0"/>
              <a:cs typeface="Verdana" pitchFamily="34" charset="0"/>
            </a:endParaRPr>
          </a:p>
          <a:p>
            <a:pPr algn="just">
              <a:lnSpc>
                <a:spcPct val="150000"/>
              </a:lnSpc>
              <a:buSzPct val="200000"/>
              <a:buBlip>
                <a:blip r:embed="rId2"/>
              </a:buBlip>
            </a:pPr>
            <a:endParaRPr lang="en-US" sz="1400" dirty="0">
              <a:solidFill>
                <a:schemeClr val="tx2"/>
              </a:solidFill>
              <a:latin typeface="Verdana" pitchFamily="34" charset="0"/>
              <a:ea typeface="Verdana" pitchFamily="34" charset="0"/>
              <a:cs typeface="Verdana" pitchFamily="34" charset="0"/>
            </a:endParaRPr>
          </a:p>
        </p:txBody>
      </p:sp>
      <p:sp>
        <p:nvSpPr>
          <p:cNvPr id="18433" name="Rectangle 1"/>
          <p:cNvSpPr>
            <a:spLocks noChangeArrowheads="1"/>
          </p:cNvSpPr>
          <p:nvPr/>
        </p:nvSpPr>
        <p:spPr bwMode="auto">
          <a:xfrm>
            <a:off x="0" y="99536"/>
            <a:ext cx="7924800" cy="738664"/>
          </a:xfrm>
          <a:prstGeom prst="rect">
            <a:avLst/>
          </a:prstGeom>
          <a:noFill/>
          <a:ln w="9525">
            <a:noFill/>
            <a:miter lim="800000"/>
            <a:headEnd/>
            <a:tailEnd/>
          </a:ln>
          <a:effectLst/>
        </p:spPr>
        <p:txBody>
          <a:bodyPr vert="horz" wrap="square" lIns="342792" tIns="0" rIns="0" bIns="0" numCol="1" anchor="ctr" anchorCtr="0" compatLnSpc="1">
            <a:prstTxWarp prst="textNoShape">
              <a:avLst/>
            </a:prstTxWarp>
            <a:spAutoFit/>
          </a:bodyPr>
          <a:lstStyle/>
          <a:p>
            <a:pPr algn="ctr"/>
            <a:r>
              <a:rPr lang="en-IN" sz="2400" b="1" dirty="0">
                <a:solidFill>
                  <a:schemeClr val="bg2">
                    <a:lumMod val="50000"/>
                  </a:schemeClr>
                </a:solidFill>
                <a:latin typeface="Verdana" pitchFamily="34" charset="0"/>
                <a:ea typeface="Verdana" pitchFamily="34" charset="0"/>
                <a:cs typeface="Verdana" pitchFamily="34" charset="0"/>
              </a:rPr>
              <a:t>Payment of </a:t>
            </a:r>
            <a:r>
              <a:rPr lang="en-IN" sz="2400" b="1" dirty="0" smtClean="0">
                <a:solidFill>
                  <a:schemeClr val="bg2">
                    <a:lumMod val="50000"/>
                  </a:schemeClr>
                </a:solidFill>
                <a:latin typeface="Verdana" pitchFamily="34" charset="0"/>
                <a:ea typeface="Verdana" pitchFamily="34" charset="0"/>
                <a:cs typeface="Verdana" pitchFamily="34" charset="0"/>
              </a:rPr>
              <a:t>Tax and other amounts </a:t>
            </a:r>
            <a:br>
              <a:rPr lang="en-IN" sz="2400" b="1" dirty="0" smtClean="0">
                <a:solidFill>
                  <a:schemeClr val="bg2">
                    <a:lumMod val="50000"/>
                  </a:schemeClr>
                </a:solidFill>
                <a:latin typeface="Verdana" pitchFamily="34" charset="0"/>
                <a:ea typeface="Verdana" pitchFamily="34" charset="0"/>
                <a:cs typeface="Verdana" pitchFamily="34" charset="0"/>
              </a:rPr>
            </a:br>
            <a:r>
              <a:rPr lang="en-IN" sz="2400" b="1" dirty="0" smtClean="0">
                <a:solidFill>
                  <a:schemeClr val="bg2">
                    <a:lumMod val="50000"/>
                  </a:schemeClr>
                </a:solidFill>
                <a:latin typeface="Verdana" pitchFamily="34" charset="0"/>
                <a:ea typeface="Verdana" pitchFamily="34" charset="0"/>
                <a:cs typeface="Verdana" pitchFamily="34" charset="0"/>
              </a:rPr>
              <a:t>in Instalments</a:t>
            </a:r>
            <a:endParaRPr lang="en-US" sz="2400" b="1" dirty="0">
              <a:solidFill>
                <a:schemeClr val="bg2">
                  <a:lumMod val="50000"/>
                </a:schemeClr>
              </a:solidFill>
              <a:latin typeface="Verdana" pitchFamily="34" charset="0"/>
              <a:ea typeface="Verdana" pitchFamily="34" charset="0"/>
              <a:cs typeface="Verdana" pitchFamily="34" charset="0"/>
            </a:endParaRPr>
          </a:p>
        </p:txBody>
      </p:sp>
      <p:pic>
        <p:nvPicPr>
          <p:cNvPr id="4" name="Picture 3" descr="SA..GIF"/>
          <p:cNvPicPr>
            <a:picLocks noChangeAspect="1"/>
          </p:cNvPicPr>
          <p:nvPr/>
        </p:nvPicPr>
        <p:blipFill>
          <a:blip r:embed="rId3"/>
          <a:stretch>
            <a:fillRect/>
          </a:stretch>
        </p:blipFill>
        <p:spPr>
          <a:xfrm>
            <a:off x="7772400" y="0"/>
            <a:ext cx="895350" cy="742950"/>
          </a:xfrm>
          <a:prstGeom prst="rect">
            <a:avLst/>
          </a:prstGeom>
        </p:spPr>
      </p:pic>
      <p:cxnSp>
        <p:nvCxnSpPr>
          <p:cNvPr id="5" name="Straight Connector 4"/>
          <p:cNvCxnSpPr/>
          <p:nvPr/>
        </p:nvCxnSpPr>
        <p:spPr>
          <a:xfrm>
            <a:off x="0" y="989012"/>
            <a:ext cx="9144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3657600"/>
          </a:xfrm>
        </p:spPr>
        <p:txBody>
          <a:bodyPr>
            <a:noAutofit/>
          </a:bodyPr>
          <a:lstStyle/>
          <a:p>
            <a:pPr algn="just">
              <a:lnSpc>
                <a:spcPct val="150000"/>
              </a:lnSpc>
              <a:buSzPct val="200000"/>
              <a:buBlip>
                <a:blip r:embed="rId2"/>
              </a:buBlip>
            </a:pPr>
            <a:r>
              <a:rPr lang="en-US" sz="1400" dirty="0" smtClean="0">
                <a:solidFill>
                  <a:schemeClr val="tx2"/>
                </a:solidFill>
                <a:latin typeface="Verdana" pitchFamily="34" charset="0"/>
                <a:ea typeface="Verdana" pitchFamily="34" charset="0"/>
                <a:cs typeface="Verdana" pitchFamily="34" charset="0"/>
              </a:rPr>
              <a:t> Once after determination of tax dues payable by tax payer, the tax payer makes any transfer, sale mortgage, exchange etc with an intention to evade the tax dues, then such charge or transfer shall be treated as void.  </a:t>
            </a:r>
          </a:p>
          <a:p>
            <a:pPr algn="just">
              <a:lnSpc>
                <a:spcPct val="150000"/>
              </a:lnSpc>
              <a:buSzPct val="200000"/>
              <a:buBlip>
                <a:blip r:embed="rId2"/>
              </a:buBlip>
            </a:pPr>
            <a:endParaRPr lang="en-US" sz="1400" dirty="0">
              <a:solidFill>
                <a:schemeClr val="tx2"/>
              </a:solidFill>
              <a:latin typeface="Verdana" pitchFamily="34" charset="0"/>
              <a:ea typeface="Verdana" pitchFamily="34" charset="0"/>
              <a:cs typeface="Verdana" pitchFamily="34" charset="0"/>
            </a:endParaRPr>
          </a:p>
          <a:p>
            <a:pPr algn="just">
              <a:lnSpc>
                <a:spcPct val="150000"/>
              </a:lnSpc>
              <a:buSzPct val="200000"/>
              <a:buBlip>
                <a:blip r:embed="rId2"/>
              </a:buBlip>
            </a:pPr>
            <a:r>
              <a:rPr lang="en-US" sz="1400" dirty="0">
                <a:solidFill>
                  <a:schemeClr val="tx2"/>
                </a:solidFill>
                <a:latin typeface="Verdana" pitchFamily="34" charset="0"/>
                <a:ea typeface="Verdana" pitchFamily="34" charset="0"/>
                <a:cs typeface="Verdana" pitchFamily="34" charset="0"/>
              </a:rPr>
              <a:t>Such charge or transfer shall not be void if it is made for adequate consideration and without notice of pendency of such proceeding, or without notice of such tax or other sum payable by the said person or with the previous permission of the proper officer</a:t>
            </a:r>
            <a:endParaRPr lang="en-US" sz="1400" b="1" dirty="0">
              <a:solidFill>
                <a:schemeClr val="tx2"/>
              </a:solidFill>
              <a:latin typeface="Verdana" pitchFamily="34" charset="0"/>
              <a:ea typeface="Verdana" pitchFamily="34" charset="0"/>
              <a:cs typeface="Verdana" pitchFamily="34" charset="0"/>
            </a:endParaRPr>
          </a:p>
        </p:txBody>
      </p:sp>
      <p:sp>
        <p:nvSpPr>
          <p:cNvPr id="18433" name="Rectangle 1"/>
          <p:cNvSpPr>
            <a:spLocks noChangeArrowheads="1"/>
          </p:cNvSpPr>
          <p:nvPr/>
        </p:nvSpPr>
        <p:spPr bwMode="auto">
          <a:xfrm>
            <a:off x="0" y="99536"/>
            <a:ext cx="7848600" cy="738664"/>
          </a:xfrm>
          <a:prstGeom prst="rect">
            <a:avLst/>
          </a:prstGeom>
          <a:noFill/>
          <a:ln w="9525">
            <a:noFill/>
            <a:miter lim="800000"/>
            <a:headEnd/>
            <a:tailEnd/>
          </a:ln>
          <a:effectLst/>
        </p:spPr>
        <p:txBody>
          <a:bodyPr vert="horz" wrap="square" lIns="342792" tIns="0" rIns="0" bIns="0" numCol="1" anchor="ctr" anchorCtr="0" compatLnSpc="1">
            <a:prstTxWarp prst="textNoShape">
              <a:avLst/>
            </a:prstTxWarp>
            <a:spAutoFit/>
          </a:bodyPr>
          <a:lstStyle/>
          <a:p>
            <a:pPr algn="ctr"/>
            <a:r>
              <a:rPr lang="en-US" sz="2400" b="1" dirty="0">
                <a:solidFill>
                  <a:schemeClr val="tx2"/>
                </a:solidFill>
                <a:latin typeface="Verdana" pitchFamily="34" charset="0"/>
                <a:ea typeface="Verdana" pitchFamily="34" charset="0"/>
                <a:cs typeface="Verdana" pitchFamily="34" charset="0"/>
              </a:rPr>
              <a:t> </a:t>
            </a:r>
            <a:r>
              <a:rPr lang="en-IN" sz="2400" b="1" dirty="0" smtClean="0">
                <a:solidFill>
                  <a:schemeClr val="bg2">
                    <a:lumMod val="50000"/>
                  </a:schemeClr>
                </a:solidFill>
                <a:latin typeface="Verdana" pitchFamily="34" charset="0"/>
                <a:ea typeface="Verdana" pitchFamily="34" charset="0"/>
                <a:cs typeface="Verdana" pitchFamily="34" charset="0"/>
              </a:rPr>
              <a:t>Transfer </a:t>
            </a:r>
            <a:r>
              <a:rPr lang="en-IN" sz="2400" b="1" dirty="0">
                <a:solidFill>
                  <a:schemeClr val="bg2">
                    <a:lumMod val="50000"/>
                  </a:schemeClr>
                </a:solidFill>
                <a:latin typeface="Verdana" pitchFamily="34" charset="0"/>
                <a:ea typeface="Verdana" pitchFamily="34" charset="0"/>
                <a:cs typeface="Verdana" pitchFamily="34" charset="0"/>
              </a:rPr>
              <a:t>of </a:t>
            </a:r>
            <a:r>
              <a:rPr lang="en-IN" sz="2400" b="1" dirty="0" smtClean="0">
                <a:solidFill>
                  <a:schemeClr val="bg2">
                    <a:lumMod val="50000"/>
                  </a:schemeClr>
                </a:solidFill>
                <a:latin typeface="Verdana" pitchFamily="34" charset="0"/>
                <a:ea typeface="Verdana" pitchFamily="34" charset="0"/>
                <a:cs typeface="Verdana" pitchFamily="34" charset="0"/>
              </a:rPr>
              <a:t>Property to </a:t>
            </a:r>
            <a:r>
              <a:rPr lang="en-IN" sz="2400" b="1" dirty="0">
                <a:solidFill>
                  <a:schemeClr val="bg2">
                    <a:lumMod val="50000"/>
                  </a:schemeClr>
                </a:solidFill>
                <a:latin typeface="Verdana" pitchFamily="34" charset="0"/>
                <a:ea typeface="Verdana" pitchFamily="34" charset="0"/>
                <a:cs typeface="Verdana" pitchFamily="34" charset="0"/>
              </a:rPr>
              <a:t>be </a:t>
            </a:r>
            <a:r>
              <a:rPr lang="en-IN" sz="2400" b="1" dirty="0" smtClean="0">
                <a:solidFill>
                  <a:schemeClr val="bg2">
                    <a:lumMod val="50000"/>
                  </a:schemeClr>
                </a:solidFill>
                <a:latin typeface="Verdana" pitchFamily="34" charset="0"/>
                <a:ea typeface="Verdana" pitchFamily="34" charset="0"/>
                <a:cs typeface="Verdana" pitchFamily="34" charset="0"/>
              </a:rPr>
              <a:t>Void in </a:t>
            </a:r>
            <a:br>
              <a:rPr lang="en-IN" sz="2400" b="1" dirty="0" smtClean="0">
                <a:solidFill>
                  <a:schemeClr val="bg2">
                    <a:lumMod val="50000"/>
                  </a:schemeClr>
                </a:solidFill>
                <a:latin typeface="Verdana" pitchFamily="34" charset="0"/>
                <a:ea typeface="Verdana" pitchFamily="34" charset="0"/>
                <a:cs typeface="Verdana" pitchFamily="34" charset="0"/>
              </a:rPr>
            </a:br>
            <a:r>
              <a:rPr lang="en-IN" sz="2400" b="1" dirty="0" smtClean="0">
                <a:solidFill>
                  <a:schemeClr val="bg2">
                    <a:lumMod val="50000"/>
                  </a:schemeClr>
                </a:solidFill>
                <a:latin typeface="Verdana" pitchFamily="34" charset="0"/>
                <a:ea typeface="Verdana" pitchFamily="34" charset="0"/>
                <a:cs typeface="Verdana" pitchFamily="34" charset="0"/>
              </a:rPr>
              <a:t>Certain Cases </a:t>
            </a:r>
            <a:endParaRPr lang="en-US" sz="2400" b="1" dirty="0">
              <a:solidFill>
                <a:schemeClr val="bg2">
                  <a:lumMod val="50000"/>
                </a:schemeClr>
              </a:solidFill>
              <a:latin typeface="Verdana" pitchFamily="34" charset="0"/>
              <a:ea typeface="Verdana" pitchFamily="34" charset="0"/>
              <a:cs typeface="Verdana" pitchFamily="34" charset="0"/>
            </a:endParaRPr>
          </a:p>
        </p:txBody>
      </p:sp>
      <p:pic>
        <p:nvPicPr>
          <p:cNvPr id="4" name="Picture 3" descr="SA..GIF"/>
          <p:cNvPicPr>
            <a:picLocks noChangeAspect="1"/>
          </p:cNvPicPr>
          <p:nvPr/>
        </p:nvPicPr>
        <p:blipFill>
          <a:blip r:embed="rId3"/>
          <a:stretch>
            <a:fillRect/>
          </a:stretch>
        </p:blipFill>
        <p:spPr>
          <a:xfrm>
            <a:off x="7772400" y="0"/>
            <a:ext cx="895350" cy="742950"/>
          </a:xfrm>
          <a:prstGeom prst="rect">
            <a:avLst/>
          </a:prstGeom>
        </p:spPr>
      </p:pic>
      <p:cxnSp>
        <p:nvCxnSpPr>
          <p:cNvPr id="5" name="Straight Connector 4"/>
          <p:cNvCxnSpPr/>
          <p:nvPr/>
        </p:nvCxnSpPr>
        <p:spPr>
          <a:xfrm>
            <a:off x="0" y="989012"/>
            <a:ext cx="9144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86400"/>
          </a:xfrm>
        </p:spPr>
        <p:txBody>
          <a:bodyPr>
            <a:noAutofit/>
          </a:bodyPr>
          <a:lstStyle/>
          <a:p>
            <a:pPr lvl="0" algn="just">
              <a:lnSpc>
                <a:spcPct val="150000"/>
              </a:lnSpc>
              <a:buSzPct val="200000"/>
              <a:buBlip>
                <a:blip r:embed="rId2"/>
              </a:buBlip>
            </a:pPr>
            <a:r>
              <a:rPr lang="en-US" sz="1500" dirty="0" smtClean="0">
                <a:solidFill>
                  <a:schemeClr val="tx2"/>
                </a:solidFill>
                <a:latin typeface="Verdana" pitchFamily="34" charset="0"/>
                <a:ea typeface="Verdana" pitchFamily="34" charset="0"/>
                <a:cs typeface="Verdana" pitchFamily="34" charset="0"/>
              </a:rPr>
              <a:t>Any </a:t>
            </a:r>
            <a:r>
              <a:rPr lang="en-US" sz="1500" dirty="0">
                <a:solidFill>
                  <a:schemeClr val="tx2"/>
                </a:solidFill>
                <a:latin typeface="Verdana" pitchFamily="34" charset="0"/>
                <a:ea typeface="Verdana" pitchFamily="34" charset="0"/>
                <a:cs typeface="Verdana" pitchFamily="34" charset="0"/>
              </a:rPr>
              <a:t>amount payable by a taxable person or any other person on account of tax , interest or penalty, which he is liable to pay to the Central or a State Government shall be a first charge on the property of such taxable person or such other person </a:t>
            </a:r>
            <a:r>
              <a:rPr lang="en-US" sz="1500" dirty="0" smtClean="0">
                <a:solidFill>
                  <a:schemeClr val="tx2"/>
                </a:solidFill>
                <a:latin typeface="Verdana" pitchFamily="34" charset="0"/>
                <a:ea typeface="Verdana" pitchFamily="34" charset="0"/>
                <a:cs typeface="Verdana" pitchFamily="34" charset="0"/>
              </a:rPr>
              <a:t>.</a:t>
            </a:r>
          </a:p>
          <a:p>
            <a:pPr lvl="0" algn="just">
              <a:lnSpc>
                <a:spcPct val="150000"/>
              </a:lnSpc>
              <a:buSzPct val="200000"/>
              <a:buNone/>
            </a:pPr>
            <a:r>
              <a:rPr lang="en-US" sz="1500" dirty="0" smtClean="0">
                <a:solidFill>
                  <a:schemeClr val="tx2"/>
                </a:solidFill>
                <a:latin typeface="Verdana" pitchFamily="34" charset="0"/>
                <a:ea typeface="Verdana" pitchFamily="34" charset="0"/>
                <a:cs typeface="Verdana" pitchFamily="34" charset="0"/>
              </a:rPr>
              <a:t> </a:t>
            </a:r>
          </a:p>
          <a:p>
            <a:pPr lvl="0" algn="just">
              <a:buNone/>
            </a:pPr>
            <a:endParaRPr lang="en-US" sz="1500" dirty="0">
              <a:solidFill>
                <a:schemeClr val="tx2"/>
              </a:solidFill>
              <a:latin typeface="Verdana" pitchFamily="34" charset="0"/>
              <a:ea typeface="Verdana" pitchFamily="34" charset="0"/>
              <a:cs typeface="Verdana" pitchFamily="34" charset="0"/>
            </a:endParaRPr>
          </a:p>
          <a:p>
            <a:pPr algn="just">
              <a:buNone/>
            </a:pPr>
            <a:r>
              <a:rPr lang="en-US" sz="1500" dirty="0">
                <a:solidFill>
                  <a:schemeClr val="tx2"/>
                </a:solidFill>
                <a:latin typeface="Verdana" pitchFamily="34" charset="0"/>
                <a:ea typeface="Verdana" pitchFamily="34" charset="0"/>
                <a:cs typeface="Verdana" pitchFamily="34" charset="0"/>
              </a:rPr>
              <a:t> </a:t>
            </a:r>
            <a:endParaRPr lang="en-US" sz="1500" dirty="0" smtClean="0">
              <a:solidFill>
                <a:schemeClr val="tx2"/>
              </a:solidFill>
              <a:latin typeface="Verdana" pitchFamily="34" charset="0"/>
              <a:ea typeface="Verdana" pitchFamily="34" charset="0"/>
              <a:cs typeface="Verdana" pitchFamily="34" charset="0"/>
            </a:endParaRPr>
          </a:p>
          <a:p>
            <a:pPr lvl="0" algn="just">
              <a:lnSpc>
                <a:spcPct val="150000"/>
              </a:lnSpc>
              <a:buSzPct val="200000"/>
              <a:buBlip>
                <a:blip r:embed="rId2"/>
              </a:buBlip>
            </a:pPr>
            <a:r>
              <a:rPr lang="en-US" sz="1500" dirty="0" smtClean="0">
                <a:solidFill>
                  <a:schemeClr val="tx2"/>
                </a:solidFill>
                <a:latin typeface="Verdana" pitchFamily="34" charset="0"/>
                <a:ea typeface="Verdana" pitchFamily="34" charset="0"/>
                <a:cs typeface="Verdana" pitchFamily="34" charset="0"/>
              </a:rPr>
              <a:t>During </a:t>
            </a:r>
            <a:r>
              <a:rPr lang="en-US" sz="1500" dirty="0">
                <a:solidFill>
                  <a:schemeClr val="tx2"/>
                </a:solidFill>
                <a:latin typeface="Verdana" pitchFamily="34" charset="0"/>
                <a:ea typeface="Verdana" pitchFamily="34" charset="0"/>
                <a:cs typeface="Verdana" pitchFamily="34" charset="0"/>
              </a:rPr>
              <a:t>the pendency of any proceedings under sec. </a:t>
            </a:r>
            <a:r>
              <a:rPr lang="en-US" sz="1500" dirty="0" smtClean="0">
                <a:solidFill>
                  <a:schemeClr val="tx2"/>
                </a:solidFill>
                <a:latin typeface="Verdana" pitchFamily="34" charset="0"/>
                <a:ea typeface="Verdana" pitchFamily="34" charset="0"/>
                <a:cs typeface="Verdana" pitchFamily="34" charset="0"/>
              </a:rPr>
              <a:t>60, </a:t>
            </a:r>
            <a:r>
              <a:rPr lang="en-US" sz="1500" dirty="0">
                <a:solidFill>
                  <a:schemeClr val="tx2"/>
                </a:solidFill>
                <a:latin typeface="Verdana" pitchFamily="34" charset="0"/>
                <a:ea typeface="Verdana" pitchFamily="34" charset="0"/>
                <a:cs typeface="Verdana" pitchFamily="34" charset="0"/>
              </a:rPr>
              <a:t>sec. </a:t>
            </a:r>
            <a:r>
              <a:rPr lang="en-US" sz="1500" dirty="0" smtClean="0">
                <a:solidFill>
                  <a:schemeClr val="tx2"/>
                </a:solidFill>
                <a:latin typeface="Verdana" pitchFamily="34" charset="0"/>
                <a:ea typeface="Verdana" pitchFamily="34" charset="0"/>
                <a:cs typeface="Verdana" pitchFamily="34" charset="0"/>
              </a:rPr>
              <a:t>61, </a:t>
            </a:r>
            <a:r>
              <a:rPr lang="en-US" sz="1500" dirty="0">
                <a:solidFill>
                  <a:schemeClr val="tx2"/>
                </a:solidFill>
                <a:latin typeface="Verdana" pitchFamily="34" charset="0"/>
                <a:ea typeface="Verdana" pitchFamily="34" charset="0"/>
                <a:cs typeface="Verdana" pitchFamily="34" charset="0"/>
              </a:rPr>
              <a:t>sec. </a:t>
            </a:r>
            <a:r>
              <a:rPr lang="en-US" sz="1500" dirty="0" smtClean="0">
                <a:solidFill>
                  <a:schemeClr val="tx2"/>
                </a:solidFill>
                <a:latin typeface="Verdana" pitchFamily="34" charset="0"/>
                <a:ea typeface="Verdana" pitchFamily="34" charset="0"/>
                <a:cs typeface="Verdana" pitchFamily="34" charset="0"/>
              </a:rPr>
              <a:t>62 </a:t>
            </a:r>
            <a:r>
              <a:rPr lang="en-US" sz="1500" dirty="0">
                <a:solidFill>
                  <a:schemeClr val="tx2"/>
                </a:solidFill>
                <a:latin typeface="Verdana" pitchFamily="34" charset="0"/>
                <a:ea typeface="Verdana" pitchFamily="34" charset="0"/>
                <a:cs typeface="Verdana" pitchFamily="34" charset="0"/>
              </a:rPr>
              <a:t>sec. </a:t>
            </a:r>
            <a:r>
              <a:rPr lang="en-US" sz="1500" dirty="0" smtClean="0">
                <a:solidFill>
                  <a:schemeClr val="tx2"/>
                </a:solidFill>
                <a:latin typeface="Verdana" pitchFamily="34" charset="0"/>
                <a:ea typeface="Verdana" pitchFamily="34" charset="0"/>
                <a:cs typeface="Verdana" pitchFamily="34" charset="0"/>
              </a:rPr>
              <a:t>66, 67 or 79, </a:t>
            </a:r>
            <a:r>
              <a:rPr lang="en-US" sz="1500" dirty="0">
                <a:solidFill>
                  <a:schemeClr val="tx2"/>
                </a:solidFill>
                <a:latin typeface="Verdana" pitchFamily="34" charset="0"/>
                <a:ea typeface="Verdana" pitchFamily="34" charset="0"/>
                <a:cs typeface="Verdana" pitchFamily="34" charset="0"/>
              </a:rPr>
              <a:t>if the Commissioner is of the opinion that for the purpose of protecting the interest of the government revenue, he may by order in writing attach provisionally any property belonging to the taxable person in the manner </a:t>
            </a:r>
            <a:r>
              <a:rPr lang="en-US" sz="1500" dirty="0" smtClean="0">
                <a:solidFill>
                  <a:schemeClr val="tx2"/>
                </a:solidFill>
                <a:latin typeface="Verdana" pitchFamily="34" charset="0"/>
                <a:ea typeface="Verdana" pitchFamily="34" charset="0"/>
                <a:cs typeface="Verdana" pitchFamily="34" charset="0"/>
              </a:rPr>
              <a:t>prescribed</a:t>
            </a:r>
            <a:endParaRPr lang="en-US" sz="1500" dirty="0">
              <a:solidFill>
                <a:schemeClr val="tx2"/>
              </a:solidFill>
              <a:latin typeface="Verdana" pitchFamily="34" charset="0"/>
              <a:ea typeface="Verdana" pitchFamily="34" charset="0"/>
              <a:cs typeface="Verdana" pitchFamily="34" charset="0"/>
            </a:endParaRPr>
          </a:p>
          <a:p>
            <a:pPr lvl="0" algn="just">
              <a:lnSpc>
                <a:spcPct val="150000"/>
              </a:lnSpc>
              <a:buSzPct val="200000"/>
              <a:buBlip>
                <a:blip r:embed="rId2"/>
              </a:buBlip>
            </a:pPr>
            <a:r>
              <a:rPr lang="en-US" sz="1500" dirty="0">
                <a:solidFill>
                  <a:schemeClr val="tx2"/>
                </a:solidFill>
                <a:latin typeface="Verdana" pitchFamily="34" charset="0"/>
                <a:ea typeface="Verdana" pitchFamily="34" charset="0"/>
                <a:cs typeface="Verdana" pitchFamily="34" charset="0"/>
              </a:rPr>
              <a:t>Every such provisional attachment shall cease to have effect after the expiry of a period of one year from the date of the order </a:t>
            </a:r>
            <a:r>
              <a:rPr lang="en-US" sz="1500" dirty="0" smtClean="0">
                <a:solidFill>
                  <a:schemeClr val="tx2"/>
                </a:solidFill>
                <a:latin typeface="Verdana" pitchFamily="34" charset="0"/>
                <a:ea typeface="Verdana" pitchFamily="34" charset="0"/>
                <a:cs typeface="Verdana" pitchFamily="34" charset="0"/>
              </a:rPr>
              <a:t> </a:t>
            </a:r>
          </a:p>
          <a:p>
            <a:pPr lvl="0" algn="just">
              <a:buFont typeface="Wingdings" pitchFamily="2" charset="2"/>
              <a:buChar char="q"/>
            </a:pPr>
            <a:endParaRPr lang="en-US" sz="1400" dirty="0" smtClean="0">
              <a:solidFill>
                <a:schemeClr val="tx2"/>
              </a:solidFill>
              <a:latin typeface="Verdana" pitchFamily="34" charset="0"/>
              <a:ea typeface="Verdana" pitchFamily="34" charset="0"/>
              <a:cs typeface="Verdana" pitchFamily="34" charset="0"/>
            </a:endParaRPr>
          </a:p>
        </p:txBody>
      </p:sp>
      <p:sp>
        <p:nvSpPr>
          <p:cNvPr id="18433" name="Rectangle 1"/>
          <p:cNvSpPr>
            <a:spLocks noChangeArrowheads="1"/>
          </p:cNvSpPr>
          <p:nvPr/>
        </p:nvSpPr>
        <p:spPr bwMode="auto">
          <a:xfrm>
            <a:off x="0" y="240268"/>
            <a:ext cx="7848600" cy="369332"/>
          </a:xfrm>
          <a:prstGeom prst="rect">
            <a:avLst/>
          </a:prstGeom>
          <a:noFill/>
          <a:ln w="9525">
            <a:noFill/>
            <a:miter lim="800000"/>
            <a:headEnd/>
            <a:tailEnd/>
          </a:ln>
          <a:effectLst/>
        </p:spPr>
        <p:txBody>
          <a:bodyPr vert="horz" wrap="square" lIns="342792" tIns="0" rIns="0" bIns="0" numCol="1" anchor="ctr" anchorCtr="0" compatLnSpc="1">
            <a:prstTxWarp prst="textNoShape">
              <a:avLst/>
            </a:prstTxWarp>
            <a:spAutoFit/>
          </a:bodyPr>
          <a:lstStyle/>
          <a:p>
            <a:pPr algn="ctr"/>
            <a:r>
              <a:rPr lang="en-IN" sz="2400" b="1" dirty="0">
                <a:solidFill>
                  <a:schemeClr val="bg2">
                    <a:lumMod val="50000"/>
                  </a:schemeClr>
                </a:solidFill>
                <a:latin typeface="Verdana" pitchFamily="34" charset="0"/>
                <a:ea typeface="Verdana" pitchFamily="34" charset="0"/>
                <a:cs typeface="Verdana" pitchFamily="34" charset="0"/>
              </a:rPr>
              <a:t>Tax to be </a:t>
            </a:r>
            <a:r>
              <a:rPr lang="en-IN" sz="2400" b="1" dirty="0" smtClean="0">
                <a:solidFill>
                  <a:schemeClr val="bg2">
                    <a:lumMod val="50000"/>
                  </a:schemeClr>
                </a:solidFill>
                <a:latin typeface="Verdana" pitchFamily="34" charset="0"/>
                <a:ea typeface="Verdana" pitchFamily="34" charset="0"/>
                <a:cs typeface="Verdana" pitchFamily="34" charset="0"/>
              </a:rPr>
              <a:t>First Charge on Property</a:t>
            </a:r>
            <a:endParaRPr lang="en-US" sz="2400" b="1" dirty="0">
              <a:solidFill>
                <a:schemeClr val="bg2">
                  <a:lumMod val="50000"/>
                </a:schemeClr>
              </a:solidFill>
              <a:latin typeface="Verdana" pitchFamily="34" charset="0"/>
              <a:ea typeface="Verdana" pitchFamily="34" charset="0"/>
              <a:cs typeface="Verdana" pitchFamily="34" charset="0"/>
            </a:endParaRPr>
          </a:p>
        </p:txBody>
      </p:sp>
      <p:sp>
        <p:nvSpPr>
          <p:cNvPr id="4" name="Oval 3"/>
          <p:cNvSpPr/>
          <p:nvPr/>
        </p:nvSpPr>
        <p:spPr>
          <a:xfrm>
            <a:off x="2743200" y="2362200"/>
            <a:ext cx="3810000" cy="9906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buNone/>
            </a:pPr>
            <a:r>
              <a:rPr lang="en-IN" b="1" dirty="0" smtClean="0">
                <a:solidFill>
                  <a:schemeClr val="tx2"/>
                </a:solidFill>
                <a:latin typeface="Verdana" pitchFamily="34" charset="0"/>
                <a:ea typeface="Verdana" pitchFamily="34" charset="0"/>
                <a:cs typeface="Verdana" pitchFamily="34" charset="0"/>
              </a:rPr>
              <a:t>Provisional Attachment</a:t>
            </a:r>
            <a:endParaRPr lang="en-US" b="1" dirty="0">
              <a:solidFill>
                <a:schemeClr val="tx2"/>
              </a:solidFill>
              <a:latin typeface="Verdana" pitchFamily="34" charset="0"/>
              <a:ea typeface="Verdana" pitchFamily="34" charset="0"/>
              <a:cs typeface="Verdana" pitchFamily="34" charset="0"/>
            </a:endParaRPr>
          </a:p>
        </p:txBody>
      </p:sp>
      <p:pic>
        <p:nvPicPr>
          <p:cNvPr id="5" name="Picture 4" descr="SA..GIF"/>
          <p:cNvPicPr>
            <a:picLocks noChangeAspect="1"/>
          </p:cNvPicPr>
          <p:nvPr/>
        </p:nvPicPr>
        <p:blipFill>
          <a:blip r:embed="rId3"/>
          <a:stretch>
            <a:fillRect/>
          </a:stretch>
        </p:blipFill>
        <p:spPr>
          <a:xfrm>
            <a:off x="7772400" y="0"/>
            <a:ext cx="895350" cy="742950"/>
          </a:xfrm>
          <a:prstGeom prst="rect">
            <a:avLst/>
          </a:prstGeom>
        </p:spPr>
      </p:pic>
      <p:cxnSp>
        <p:nvCxnSpPr>
          <p:cNvPr id="6" name="Straight Connector 5"/>
          <p:cNvCxnSpPr/>
          <p:nvPr/>
        </p:nvCxnSpPr>
        <p:spPr>
          <a:xfrm>
            <a:off x="0" y="838200"/>
            <a:ext cx="9144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334000"/>
          </a:xfrm>
        </p:spPr>
        <p:txBody>
          <a:bodyPr>
            <a:noAutofit/>
          </a:bodyPr>
          <a:lstStyle/>
          <a:p>
            <a:pPr algn="just">
              <a:buFont typeface="Wingdings" pitchFamily="2" charset="2"/>
              <a:buChar char="q"/>
            </a:pPr>
            <a:endParaRPr lang="en-US" sz="1400" dirty="0">
              <a:solidFill>
                <a:schemeClr val="tx2"/>
              </a:solidFill>
              <a:latin typeface="Verdana" pitchFamily="34" charset="0"/>
              <a:ea typeface="Verdana" pitchFamily="34" charset="0"/>
              <a:cs typeface="Verdana" pitchFamily="34" charset="0"/>
            </a:endParaRPr>
          </a:p>
          <a:p>
            <a:pPr algn="ctr">
              <a:buNone/>
            </a:pPr>
            <a:endParaRPr lang="en-US" sz="2000" b="1" dirty="0" smtClean="0">
              <a:solidFill>
                <a:schemeClr val="tx2"/>
              </a:solidFill>
              <a:latin typeface="Verdana" pitchFamily="34" charset="0"/>
              <a:ea typeface="Verdana" pitchFamily="34" charset="0"/>
              <a:cs typeface="Verdana" pitchFamily="34" charset="0"/>
            </a:endParaRPr>
          </a:p>
          <a:p>
            <a:pPr lvl="0" algn="just">
              <a:buFont typeface="Wingdings" pitchFamily="2" charset="2"/>
              <a:buChar char="q"/>
            </a:pPr>
            <a:endParaRPr lang="en-US" sz="1400" dirty="0" smtClean="0">
              <a:solidFill>
                <a:schemeClr val="tx2"/>
              </a:solidFill>
              <a:latin typeface="Verdana" pitchFamily="34" charset="0"/>
              <a:ea typeface="Verdana" pitchFamily="34" charset="0"/>
              <a:cs typeface="Verdana" pitchFamily="34" charset="0"/>
            </a:endParaRPr>
          </a:p>
          <a:p>
            <a:pPr lvl="0" algn="just">
              <a:buFont typeface="Wingdings" pitchFamily="2" charset="2"/>
              <a:buChar char="q"/>
            </a:pPr>
            <a:endParaRPr lang="en-US" sz="1400" dirty="0" smtClean="0">
              <a:solidFill>
                <a:schemeClr val="tx2"/>
              </a:solidFill>
              <a:latin typeface="Verdana" pitchFamily="34" charset="0"/>
              <a:ea typeface="Verdana" pitchFamily="34" charset="0"/>
              <a:cs typeface="Verdana" pitchFamily="34" charset="0"/>
            </a:endParaRPr>
          </a:p>
          <a:p>
            <a:pPr lvl="0" algn="just">
              <a:buFont typeface="Wingdings" pitchFamily="2" charset="2"/>
              <a:buChar char="q"/>
            </a:pPr>
            <a:endParaRPr lang="en-US" sz="1400" dirty="0" smtClean="0">
              <a:solidFill>
                <a:schemeClr val="tx2"/>
              </a:solidFill>
              <a:latin typeface="Verdana" pitchFamily="34" charset="0"/>
              <a:ea typeface="Verdana" pitchFamily="34" charset="0"/>
              <a:cs typeface="Verdana" pitchFamily="34" charset="0"/>
            </a:endParaRPr>
          </a:p>
          <a:p>
            <a:pPr lvl="0" algn="just">
              <a:buFont typeface="Wingdings" pitchFamily="2" charset="2"/>
              <a:buChar char="q"/>
            </a:pPr>
            <a:endParaRPr lang="en-US" sz="1400" dirty="0" smtClean="0">
              <a:solidFill>
                <a:schemeClr val="tx2"/>
              </a:solidFill>
              <a:latin typeface="Verdana" pitchFamily="34" charset="0"/>
              <a:ea typeface="Verdana" pitchFamily="34" charset="0"/>
              <a:cs typeface="Verdana" pitchFamily="34" charset="0"/>
            </a:endParaRPr>
          </a:p>
          <a:p>
            <a:pPr lvl="0" algn="just">
              <a:buFont typeface="Wingdings" pitchFamily="2" charset="2"/>
              <a:buChar char="q"/>
            </a:pPr>
            <a:endParaRPr lang="en-US" sz="1400" dirty="0" smtClean="0">
              <a:solidFill>
                <a:schemeClr val="tx2"/>
              </a:solidFill>
              <a:latin typeface="Verdana" pitchFamily="34" charset="0"/>
              <a:ea typeface="Verdana" pitchFamily="34" charset="0"/>
              <a:cs typeface="Verdana" pitchFamily="34" charset="0"/>
            </a:endParaRPr>
          </a:p>
          <a:p>
            <a:pPr lvl="0" algn="just">
              <a:lnSpc>
                <a:spcPct val="150000"/>
              </a:lnSpc>
              <a:buSzPct val="200000"/>
              <a:buBlip>
                <a:blip r:embed="rId2"/>
              </a:buBlip>
            </a:pPr>
            <a:r>
              <a:rPr lang="en-US" sz="1400" dirty="0" smtClean="0">
                <a:solidFill>
                  <a:schemeClr val="tx2"/>
                </a:solidFill>
                <a:latin typeface="Verdana" pitchFamily="34" charset="0"/>
                <a:ea typeface="Verdana" pitchFamily="34" charset="0"/>
                <a:cs typeface="Verdana" pitchFamily="34" charset="0"/>
              </a:rPr>
              <a:t> </a:t>
            </a:r>
            <a:r>
              <a:rPr lang="en-US" sz="1600" dirty="0" smtClean="0">
                <a:solidFill>
                  <a:schemeClr val="tx2"/>
                </a:solidFill>
                <a:latin typeface="Verdana" pitchFamily="34" charset="0"/>
                <a:ea typeface="Verdana" pitchFamily="34" charset="0"/>
                <a:cs typeface="Verdana" pitchFamily="34" charset="0"/>
              </a:rPr>
              <a:t>On service of any notice of demand for tax, interest, penalty  upon any taxable person and any appeal, revision is filed or other proceedings initiated in respect of such dues, then </a:t>
            </a:r>
          </a:p>
          <a:p>
            <a:pPr algn="just">
              <a:lnSpc>
                <a:spcPct val="150000"/>
              </a:lnSpc>
              <a:buSzPct val="200000"/>
              <a:buNone/>
            </a:pPr>
            <a:endParaRPr lang="en-US" sz="1600" dirty="0" smtClean="0">
              <a:solidFill>
                <a:schemeClr val="tx2"/>
              </a:solidFill>
              <a:latin typeface="Verdana" pitchFamily="34" charset="0"/>
              <a:ea typeface="Verdana" pitchFamily="34" charset="0"/>
              <a:cs typeface="Verdana" pitchFamily="34" charset="0"/>
            </a:endParaRPr>
          </a:p>
          <a:p>
            <a:pPr algn="just">
              <a:lnSpc>
                <a:spcPct val="150000"/>
              </a:lnSpc>
              <a:buSzPct val="200000"/>
              <a:buBlip>
                <a:blip r:embed="rId2"/>
              </a:buBlip>
            </a:pPr>
            <a:r>
              <a:rPr lang="en-US" sz="1600" dirty="0" smtClean="0">
                <a:solidFill>
                  <a:schemeClr val="tx2"/>
                </a:solidFill>
                <a:latin typeface="Verdana" pitchFamily="34" charset="0"/>
                <a:ea typeface="Verdana" pitchFamily="34" charset="0"/>
                <a:cs typeface="Verdana" pitchFamily="34" charset="0"/>
              </a:rPr>
              <a:t>where any dues are enhanced in appeal/revision proceedings, notice is required to be served upon to the extend of such enhancement.  No need to serve any notice for initiating recovery proceedings for such enhanced amount. </a:t>
            </a:r>
            <a:endParaRPr lang="en-US" sz="1600" dirty="0">
              <a:solidFill>
                <a:schemeClr val="tx2"/>
              </a:solidFill>
              <a:latin typeface="Verdana" pitchFamily="34" charset="0"/>
              <a:ea typeface="Verdana" pitchFamily="34" charset="0"/>
              <a:cs typeface="Verdana" pitchFamily="34" charset="0"/>
            </a:endParaRPr>
          </a:p>
          <a:p>
            <a:pPr marL="0" indent="0" algn="ctr">
              <a:buNone/>
            </a:pPr>
            <a:endParaRPr lang="en-US" sz="1400" dirty="0">
              <a:solidFill>
                <a:schemeClr val="tx2"/>
              </a:solidFill>
              <a:latin typeface="Verdana" pitchFamily="34" charset="0"/>
              <a:ea typeface="Verdana" pitchFamily="34" charset="0"/>
              <a:cs typeface="Verdana" pitchFamily="34" charset="0"/>
            </a:endParaRPr>
          </a:p>
        </p:txBody>
      </p:sp>
      <p:sp>
        <p:nvSpPr>
          <p:cNvPr id="4" name="Oval 3"/>
          <p:cNvSpPr/>
          <p:nvPr/>
        </p:nvSpPr>
        <p:spPr>
          <a:xfrm>
            <a:off x="2895600" y="914400"/>
            <a:ext cx="3657600" cy="13716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buNone/>
            </a:pPr>
            <a:r>
              <a:rPr lang="en-IN" b="1" dirty="0" smtClean="0">
                <a:solidFill>
                  <a:schemeClr val="tx2"/>
                </a:solidFill>
                <a:latin typeface="Verdana" pitchFamily="34" charset="0"/>
                <a:ea typeface="Verdana" pitchFamily="34" charset="0"/>
                <a:cs typeface="Verdana" pitchFamily="34" charset="0"/>
              </a:rPr>
              <a:t>Continuation of certain recovery proceedings</a:t>
            </a:r>
          </a:p>
        </p:txBody>
      </p:sp>
      <p:pic>
        <p:nvPicPr>
          <p:cNvPr id="5" name="Picture 4" descr="SA..GIF"/>
          <p:cNvPicPr>
            <a:picLocks noChangeAspect="1"/>
          </p:cNvPicPr>
          <p:nvPr/>
        </p:nvPicPr>
        <p:blipFill>
          <a:blip r:embed="rId3"/>
          <a:stretch>
            <a:fillRect/>
          </a:stretch>
        </p:blipFill>
        <p:spPr>
          <a:xfrm>
            <a:off x="7772400" y="0"/>
            <a:ext cx="895350" cy="742950"/>
          </a:xfrm>
          <a:prstGeom prst="rect">
            <a:avLst/>
          </a:prstGeom>
        </p:spPr>
      </p:pic>
      <p:cxnSp>
        <p:nvCxnSpPr>
          <p:cNvPr id="6" name="Straight Connector 5"/>
          <p:cNvCxnSpPr/>
          <p:nvPr/>
        </p:nvCxnSpPr>
        <p:spPr>
          <a:xfrm>
            <a:off x="0" y="760412"/>
            <a:ext cx="9144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9" end="9"/>
                                            </p:txEl>
                                          </p:spTgt>
                                        </p:tgtEl>
                                        <p:attrNameLst>
                                          <p:attrName>style.visibility</p:attrName>
                                        </p:attrNameLst>
                                      </p:cBhvr>
                                      <p:to>
                                        <p:strVal val="visible"/>
                                      </p:to>
                                    </p:set>
                                    <p:anim calcmode="lin" valueType="num">
                                      <p:cBhvr additive="base">
                                        <p:cTn id="12"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2"/>
          </a:xfrm>
        </p:spPr>
        <p:txBody>
          <a:bodyPr>
            <a:normAutofit/>
          </a:bodyPr>
          <a:lstStyle/>
          <a:p>
            <a:pPr algn="just">
              <a:lnSpc>
                <a:spcPct val="150000"/>
              </a:lnSpc>
              <a:buSzPct val="200000"/>
              <a:buBlip>
                <a:blip r:embed="rId2"/>
              </a:buBlip>
            </a:pPr>
            <a:r>
              <a:rPr lang="en-US" sz="1600" dirty="0" smtClean="0">
                <a:solidFill>
                  <a:schemeClr val="tx2"/>
                </a:solidFill>
                <a:latin typeface="Verdana" pitchFamily="34" charset="0"/>
                <a:ea typeface="Verdana" pitchFamily="34" charset="0"/>
                <a:cs typeface="Verdana" pitchFamily="34" charset="0"/>
              </a:rPr>
              <a:t>In case of reduction of dues in  appeal/revision/proceeding, it shall not be necessary to serve a  fresh notice upon the taxable person. </a:t>
            </a:r>
          </a:p>
          <a:p>
            <a:pPr algn="ctr">
              <a:lnSpc>
                <a:spcPct val="150000"/>
              </a:lnSpc>
              <a:buSzPct val="200000"/>
              <a:buNone/>
            </a:pPr>
            <a:endParaRPr lang="en-US" sz="1600" dirty="0" smtClean="0">
              <a:solidFill>
                <a:schemeClr val="tx2"/>
              </a:solidFill>
              <a:latin typeface="Verdana" pitchFamily="34" charset="0"/>
              <a:ea typeface="Verdana" pitchFamily="34" charset="0"/>
              <a:cs typeface="Verdana" pitchFamily="34" charset="0"/>
            </a:endParaRPr>
          </a:p>
          <a:p>
            <a:pPr algn="just">
              <a:lnSpc>
                <a:spcPct val="150000"/>
              </a:lnSpc>
              <a:buSzPct val="200000"/>
              <a:buBlip>
                <a:blip r:embed="rId2"/>
              </a:buBlip>
            </a:pPr>
            <a:r>
              <a:rPr lang="en-US" sz="1600" dirty="0" smtClean="0">
                <a:solidFill>
                  <a:schemeClr val="tx2"/>
                </a:solidFill>
                <a:latin typeface="Verdana" pitchFamily="34" charset="0"/>
                <a:ea typeface="Verdana" pitchFamily="34" charset="0"/>
                <a:cs typeface="Verdana" pitchFamily="34" charset="0"/>
              </a:rPr>
              <a:t>the Commissioner shall give an intimation of such reduction to the person or the appropriate authority with whom the recovery proceeding is pending.</a:t>
            </a:r>
          </a:p>
          <a:p>
            <a:pPr algn="just">
              <a:lnSpc>
                <a:spcPct val="150000"/>
              </a:lnSpc>
              <a:buSzPct val="200000"/>
              <a:buNone/>
            </a:pPr>
            <a:endParaRPr lang="en-US" sz="1600" dirty="0" smtClean="0">
              <a:solidFill>
                <a:schemeClr val="tx2"/>
              </a:solidFill>
              <a:latin typeface="Verdana" pitchFamily="34" charset="0"/>
              <a:ea typeface="Verdana" pitchFamily="34" charset="0"/>
              <a:cs typeface="Verdana" pitchFamily="34" charset="0"/>
            </a:endParaRPr>
          </a:p>
          <a:p>
            <a:pPr algn="just">
              <a:lnSpc>
                <a:spcPct val="150000"/>
              </a:lnSpc>
              <a:buSzPct val="200000"/>
              <a:buBlip>
                <a:blip r:embed="rId2"/>
              </a:buBlip>
            </a:pPr>
            <a:r>
              <a:rPr lang="en-US" sz="1600" dirty="0" smtClean="0">
                <a:solidFill>
                  <a:schemeClr val="tx2"/>
                </a:solidFill>
                <a:latin typeface="Verdana" pitchFamily="34" charset="0"/>
                <a:ea typeface="Verdana" pitchFamily="34" charset="0"/>
                <a:cs typeface="Verdana" pitchFamily="34" charset="0"/>
              </a:rPr>
              <a:t>any recovery proceedings initiated on the basis of demand served upon him prior to the disposal of such appeal/revision/proceeding may be continued in relation to the amount so reduced from the stage at which such proceedings stood immediately before such disposal.</a:t>
            </a:r>
          </a:p>
          <a:p>
            <a:endParaRPr lang="en-US" dirty="0"/>
          </a:p>
        </p:txBody>
      </p:sp>
      <p:pic>
        <p:nvPicPr>
          <p:cNvPr id="3" name="Picture 2" descr="SA..GIF"/>
          <p:cNvPicPr>
            <a:picLocks noChangeAspect="1"/>
          </p:cNvPicPr>
          <p:nvPr/>
        </p:nvPicPr>
        <p:blipFill>
          <a:blip r:embed="rId3"/>
          <a:stretch>
            <a:fillRect/>
          </a:stretch>
        </p:blipFill>
        <p:spPr>
          <a:xfrm>
            <a:off x="7772400" y="0"/>
            <a:ext cx="895350" cy="742950"/>
          </a:xfrm>
          <a:prstGeom prst="rect">
            <a:avLst/>
          </a:prstGeom>
        </p:spPr>
      </p:pic>
      <p:cxnSp>
        <p:nvCxnSpPr>
          <p:cNvPr id="4" name="Straight Connector 3"/>
          <p:cNvCxnSpPr/>
          <p:nvPr/>
        </p:nvCxnSpPr>
        <p:spPr>
          <a:xfrm>
            <a:off x="0" y="762000"/>
            <a:ext cx="9144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additive="base">
                                        <p:cTn id="12"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calcmode="lin" valueType="num">
                                      <p:cBhvr additive="base">
                                        <p:cTn id="1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1"/>
            <a:ext cx="8229600" cy="5973763"/>
          </a:xfrm>
        </p:spPr>
        <p:txBody>
          <a:bodyPr>
            <a:noAutofit/>
          </a:bodyPr>
          <a:lstStyle/>
          <a:p>
            <a:pPr marL="619125" algn="just">
              <a:buFont typeface="Wingdings" pitchFamily="2" charset="2"/>
              <a:buChar char="v"/>
            </a:pPr>
            <a:endParaRPr lang="en-US" sz="1400" dirty="0" smtClean="0">
              <a:solidFill>
                <a:schemeClr val="tx2"/>
              </a:solidFill>
              <a:latin typeface="Verdana" pitchFamily="34" charset="0"/>
              <a:ea typeface="Verdana" pitchFamily="34" charset="0"/>
              <a:cs typeface="Verdana" pitchFamily="34" charset="0"/>
            </a:endParaRPr>
          </a:p>
          <a:p>
            <a:pPr algn="just">
              <a:buFont typeface="Wingdings" pitchFamily="2" charset="2"/>
              <a:buChar char="q"/>
            </a:pPr>
            <a:r>
              <a:rPr lang="en-US" sz="1400" b="1" dirty="0" smtClean="0">
                <a:solidFill>
                  <a:schemeClr val="tx2"/>
                </a:solidFill>
                <a:latin typeface="Verdana" pitchFamily="34" charset="0"/>
                <a:ea typeface="Verdana" pitchFamily="34" charset="0"/>
                <a:cs typeface="Verdana" pitchFamily="34" charset="0"/>
              </a:rPr>
              <a:t> </a:t>
            </a:r>
            <a:endParaRPr lang="en-US" sz="1400" dirty="0" smtClean="0">
              <a:solidFill>
                <a:schemeClr val="tx2"/>
              </a:solidFill>
              <a:latin typeface="Verdana" pitchFamily="34" charset="0"/>
              <a:ea typeface="Verdana" pitchFamily="34" charset="0"/>
              <a:cs typeface="Verdana" pitchFamily="34" charset="0"/>
            </a:endParaRPr>
          </a:p>
          <a:p>
            <a:pPr marL="619125" algn="just">
              <a:buFont typeface="Wingdings" pitchFamily="2" charset="2"/>
              <a:buChar char="v"/>
            </a:pPr>
            <a:endParaRPr lang="en-US" sz="1400" dirty="0" smtClean="0">
              <a:solidFill>
                <a:schemeClr val="tx2"/>
              </a:solidFill>
              <a:latin typeface="Verdana" pitchFamily="34" charset="0"/>
              <a:ea typeface="Verdana" pitchFamily="34" charset="0"/>
              <a:cs typeface="Verdana" pitchFamily="34" charset="0"/>
            </a:endParaRPr>
          </a:p>
          <a:p>
            <a:pPr marL="619125" algn="just">
              <a:buFont typeface="Wingdings" pitchFamily="2" charset="2"/>
              <a:buChar char="v"/>
            </a:pPr>
            <a:endParaRPr lang="en-US" sz="1400" dirty="0" smtClean="0">
              <a:solidFill>
                <a:schemeClr val="tx2"/>
              </a:solidFill>
              <a:latin typeface="Verdana" pitchFamily="34" charset="0"/>
              <a:ea typeface="Verdana" pitchFamily="34" charset="0"/>
              <a:cs typeface="Verdana" pitchFamily="34" charset="0"/>
            </a:endParaRPr>
          </a:p>
          <a:p>
            <a:endParaRPr lang="en-US" sz="1400" dirty="0"/>
          </a:p>
        </p:txBody>
      </p:sp>
      <p:pic>
        <p:nvPicPr>
          <p:cNvPr id="4" name="Picture 3" descr="SA..GIF"/>
          <p:cNvPicPr>
            <a:picLocks noChangeAspect="1"/>
          </p:cNvPicPr>
          <p:nvPr/>
        </p:nvPicPr>
        <p:blipFill>
          <a:blip r:embed="rId2"/>
          <a:stretch>
            <a:fillRect/>
          </a:stretch>
        </p:blipFill>
        <p:spPr>
          <a:xfrm>
            <a:off x="7772400" y="0"/>
            <a:ext cx="895350" cy="742950"/>
          </a:xfrm>
          <a:prstGeom prst="rect">
            <a:avLst/>
          </a:prstGeom>
        </p:spPr>
      </p:pic>
      <p:cxnSp>
        <p:nvCxnSpPr>
          <p:cNvPr id="5" name="Straight Connector 4"/>
          <p:cNvCxnSpPr/>
          <p:nvPr/>
        </p:nvCxnSpPr>
        <p:spPr>
          <a:xfrm>
            <a:off x="0" y="762000"/>
            <a:ext cx="91440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6" name="108176231_2889x1907_2_gradiation.jpeg"/>
          <p:cNvPicPr>
            <a:picLocks noChangeAspect="1"/>
          </p:cNvPicPr>
          <p:nvPr/>
        </p:nvPicPr>
        <p:blipFill>
          <a:blip r:embed="rId3" cstate="print">
            <a:extLst/>
          </a:blip>
          <a:srcRect l="6172" t="129" r="6044" b="129"/>
          <a:stretch>
            <a:fillRect/>
          </a:stretch>
        </p:blipFill>
        <p:spPr>
          <a:xfrm>
            <a:off x="0" y="1066800"/>
            <a:ext cx="9144000" cy="5791200"/>
          </a:xfrm>
          <a:prstGeom prst="rect">
            <a:avLst/>
          </a:prstGeom>
        </p:spPr>
      </p:pic>
      <p:sp>
        <p:nvSpPr>
          <p:cNvPr id="10" name="Shape 247"/>
          <p:cNvSpPr txBox="1">
            <a:spLocks/>
          </p:cNvSpPr>
          <p:nvPr/>
        </p:nvSpPr>
        <p:spPr>
          <a:xfrm>
            <a:off x="0" y="4267200"/>
            <a:ext cx="9144000" cy="762000"/>
          </a:xfrm>
          <a:prstGeom prst="rect">
            <a:avLst/>
          </a:prstGeom>
        </p:spPr>
        <p:txBody>
          <a:bodyPr vert="horz">
            <a:normAutofit/>
          </a:bodyPr>
          <a:lstStyle>
            <a:lvl1pPr>
              <a:lnSpc>
                <a:spcPct val="100000"/>
              </a:lnSpc>
              <a:spcBef>
                <a:spcPts val="2800"/>
              </a:spcBef>
              <a:defRPr sz="5000" b="1" cap="none">
                <a:solidFill>
                  <a:schemeClr val="accent1"/>
                </a:solidFill>
                <a:latin typeface="Avenir Next"/>
                <a:ea typeface="Avenir Next"/>
                <a:cs typeface="Avenir Next"/>
                <a:sym typeface="Avenir Next"/>
              </a:defRPr>
            </a:lvl1pPr>
          </a:lstStyle>
          <a:p>
            <a:pPr marL="365760" marR="0" lvl="0" indent="-256032" algn="l" defTabSz="914400" rtl="0" eaLnBrk="1" fontAlgn="auto" latinLnBrk="0" hangingPunct="1">
              <a:lnSpc>
                <a:spcPct val="100000"/>
              </a:lnSpc>
              <a:spcBef>
                <a:spcPts val="2800"/>
              </a:spcBef>
              <a:spcAft>
                <a:spcPts val="0"/>
              </a:spcAft>
              <a:buClr>
                <a:schemeClr val="accent1"/>
              </a:buClr>
              <a:buSzPct val="68000"/>
              <a:buFont typeface="Wingdings 3"/>
              <a:buChar char=""/>
              <a:tabLst/>
              <a:defRPr/>
            </a:pPr>
            <a:r>
              <a:rPr kumimoji="0" lang="en-US" sz="2400" b="1" i="0" u="none" strike="noStrike" kern="1200" cap="none" spc="0" normalizeH="0" baseline="0" noProof="0" dirty="0" smtClean="0">
                <a:ln>
                  <a:noFill/>
                </a:ln>
                <a:solidFill>
                  <a:schemeClr val="accent1"/>
                </a:solidFill>
                <a:effectLst/>
                <a:uLnTx/>
                <a:uFillTx/>
                <a:latin typeface="Verdana" pitchFamily="34" charset="0"/>
                <a:ea typeface="Verdana" pitchFamily="34" charset="0"/>
                <a:cs typeface="Verdana" pitchFamily="34" charset="0"/>
                <a:sym typeface="Avenir Next"/>
              </a:rPr>
              <a:t>www.swamyassociates.com</a:t>
            </a:r>
            <a:endParaRPr kumimoji="0" lang="en-US" sz="4000" b="1" i="0" u="none" strike="noStrike" kern="1200" cap="none" spc="0" normalizeH="0" baseline="0" noProof="0" dirty="0">
              <a:ln>
                <a:noFill/>
              </a:ln>
              <a:solidFill>
                <a:schemeClr val="accent1"/>
              </a:solidFill>
              <a:effectLst/>
              <a:uLnTx/>
              <a:uFillTx/>
              <a:latin typeface="Verdana" pitchFamily="34" charset="0"/>
              <a:ea typeface="Verdana" pitchFamily="34" charset="0"/>
              <a:cs typeface="Verdana" pitchFamily="34" charset="0"/>
              <a:sym typeface="Avenir Next"/>
            </a:endParaRPr>
          </a:p>
        </p:txBody>
      </p:sp>
      <p:sp>
        <p:nvSpPr>
          <p:cNvPr id="11" name="Shape 248"/>
          <p:cNvSpPr>
            <a:spLocks noGrp="1"/>
          </p:cNvSpPr>
          <p:nvPr>
            <p:ph type="title"/>
          </p:nvPr>
        </p:nvSpPr>
        <p:spPr>
          <a:xfrm>
            <a:off x="-76200" y="4724400"/>
            <a:ext cx="8737601" cy="1016001"/>
          </a:xfrm>
          <a:prstGeom prst="rect">
            <a:avLst/>
          </a:prstGeom>
        </p:spPr>
        <p:txBody>
          <a:bodyPr anchor="ctr">
            <a:normAutofit/>
          </a:bodyPr>
          <a:lstStyle/>
          <a:p>
            <a:pPr algn="ctr" defTabSz="350520">
              <a:lnSpc>
                <a:spcPct val="100000"/>
              </a:lnSpc>
              <a:spcBef>
                <a:spcPts val="1600"/>
              </a:spcBef>
              <a:defRPr sz="2160" b="1" cap="none">
                <a:latin typeface="Avenir Next"/>
                <a:ea typeface="Avenir Next"/>
                <a:cs typeface="Avenir Next"/>
                <a:sym typeface="Avenir Next"/>
              </a:defRPr>
            </a:pPr>
            <a:r>
              <a:rPr sz="1200" smtClean="0">
                <a:solidFill>
                  <a:schemeClr val="bg1"/>
                </a:solidFill>
                <a:effectLst/>
                <a:latin typeface="Verdana" pitchFamily="34" charset="0"/>
                <a:ea typeface="Verdana" pitchFamily="34" charset="0"/>
                <a:cs typeface="Verdana" pitchFamily="34" charset="0"/>
              </a:rPr>
              <a:t>chennai </a:t>
            </a:r>
            <a:r>
              <a:rPr sz="1200">
                <a:solidFill>
                  <a:schemeClr val="bg1"/>
                </a:solidFill>
                <a:effectLst/>
                <a:latin typeface="Verdana" pitchFamily="34" charset="0"/>
                <a:ea typeface="Verdana" pitchFamily="34" charset="0"/>
                <a:cs typeface="Verdana" pitchFamily="34" charset="0"/>
              </a:rPr>
              <a:t>. coimbatore . madurai . bengaluru . hyderabad . pune . ahmedabad. nagpur . delhi</a:t>
            </a:r>
          </a:p>
        </p:txBody>
      </p:sp>
      <p:cxnSp>
        <p:nvCxnSpPr>
          <p:cNvPr id="13" name="Straight Connector 12"/>
          <p:cNvCxnSpPr/>
          <p:nvPr/>
        </p:nvCxnSpPr>
        <p:spPr>
          <a:xfrm>
            <a:off x="228600" y="4876800"/>
            <a:ext cx="8077200" cy="1588"/>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p:tmAbs val="0"/>
                                  </p:iterate>
                                  <p:childTnLst>
                                    <p:set>
                                      <p:cBhvr>
                                        <p:cTn id="6" fill="hold"/>
                                        <p:tgtEl>
                                          <p:spTgt spid="10"/>
                                        </p:tgtEl>
                                        <p:attrNameLst>
                                          <p:attrName>style.visibility</p:attrName>
                                        </p:attrNameLst>
                                      </p:cBhvr>
                                      <p:to>
                                        <p:strVal val="visible"/>
                                      </p:to>
                                    </p:set>
                                    <p:animEffect transition="in" filter="wipe(left)">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iterate type="lt">
                                    <p:tmAbs val="100"/>
                                  </p:iterate>
                                  <p:childTnLst>
                                    <p:set>
                                      <p:cBhvr>
                                        <p:cTn id="11" fill="hold"/>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advAuto="0"/>
      <p:bldP spid="11" grpId="0"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30288" lvl="0" indent="-1030288" fontAlgn="base">
              <a:lnSpc>
                <a:spcPct val="170000"/>
              </a:lnSpc>
              <a:spcBef>
                <a:spcPct val="0"/>
              </a:spcBef>
              <a:spcAft>
                <a:spcPct val="0"/>
              </a:spcAft>
              <a:buClrTx/>
              <a:buSzPct val="200000"/>
              <a:buBlip>
                <a:blip r:embed="rId2"/>
              </a:buBlip>
              <a:tabLst>
                <a:tab pos="6515100" algn="l"/>
              </a:tabLst>
            </a:pPr>
            <a:r>
              <a:rPr lang="en-US" sz="1400" i="1" dirty="0" smtClean="0">
                <a:latin typeface="Verdana" pitchFamily="34" charset="0"/>
                <a:ea typeface="Verdana" pitchFamily="34" charset="0"/>
                <a:cs typeface="Verdana" pitchFamily="34" charset="0"/>
              </a:rPr>
              <a:t>Determination of tax not/short paid or erroneously refunded [S.66]</a:t>
            </a:r>
          </a:p>
          <a:p>
            <a:pPr marL="1030288" lvl="0" indent="-1030288" eaLnBrk="0" fontAlgn="base" hangingPunct="0">
              <a:lnSpc>
                <a:spcPct val="170000"/>
              </a:lnSpc>
              <a:spcBef>
                <a:spcPct val="0"/>
              </a:spcBef>
              <a:spcAft>
                <a:spcPct val="0"/>
              </a:spcAft>
              <a:buClrTx/>
              <a:buSzPct val="200000"/>
              <a:buBlip>
                <a:blip r:embed="rId2"/>
              </a:buBlip>
              <a:tabLst>
                <a:tab pos="6515100" algn="l"/>
              </a:tabLst>
            </a:pPr>
            <a:r>
              <a:rPr lang="en-US" sz="1400" i="1" dirty="0" smtClean="0">
                <a:latin typeface="Verdana" pitchFamily="34" charset="0"/>
                <a:ea typeface="Verdana" pitchFamily="34" charset="0"/>
                <a:cs typeface="Verdana" pitchFamily="34" charset="0"/>
              </a:rPr>
              <a:t>Tax collected but not deposited with the Government 	[S.69]</a:t>
            </a:r>
          </a:p>
          <a:p>
            <a:pPr marL="1030288" lvl="0" indent="-1030288" eaLnBrk="0" fontAlgn="base" hangingPunct="0">
              <a:lnSpc>
                <a:spcPct val="170000"/>
              </a:lnSpc>
              <a:spcBef>
                <a:spcPct val="0"/>
              </a:spcBef>
              <a:spcAft>
                <a:spcPct val="0"/>
              </a:spcAft>
              <a:buClrTx/>
              <a:buSzPct val="200000"/>
              <a:buBlip>
                <a:blip r:embed="rId2"/>
              </a:buBlip>
              <a:tabLst>
                <a:tab pos="6515100" algn="l"/>
              </a:tabLst>
            </a:pPr>
            <a:r>
              <a:rPr lang="en-US" sz="1400" i="1" dirty="0" smtClean="0">
                <a:latin typeface="Verdana" pitchFamily="34" charset="0"/>
                <a:ea typeface="Verdana" pitchFamily="34" charset="0"/>
                <a:cs typeface="Verdana" pitchFamily="34" charset="0"/>
              </a:rPr>
              <a:t>Tax wrongfully collected and deposited with Government 	[S.70] </a:t>
            </a:r>
          </a:p>
          <a:p>
            <a:pPr marL="1030288" lvl="0" indent="-1030288" eaLnBrk="0" fontAlgn="base" hangingPunct="0">
              <a:lnSpc>
                <a:spcPct val="170000"/>
              </a:lnSpc>
              <a:spcBef>
                <a:spcPct val="0"/>
              </a:spcBef>
              <a:spcAft>
                <a:spcPct val="0"/>
              </a:spcAft>
              <a:buClrTx/>
              <a:buSzPct val="200000"/>
              <a:buBlip>
                <a:blip r:embed="rId2"/>
              </a:buBlip>
              <a:tabLst>
                <a:tab pos="6515100" algn="l"/>
              </a:tabLst>
            </a:pPr>
            <a:r>
              <a:rPr lang="en-US" sz="1400" i="1" dirty="0" smtClean="0">
                <a:latin typeface="Verdana" pitchFamily="34" charset="0"/>
                <a:ea typeface="Verdana" pitchFamily="34" charset="0"/>
                <a:cs typeface="Verdana" pitchFamily="34" charset="0"/>
              </a:rPr>
              <a:t>Recovery of tax	[S.72]</a:t>
            </a:r>
          </a:p>
          <a:p>
            <a:pPr marL="1030288" lvl="0" indent="-1030288" eaLnBrk="0" fontAlgn="base" hangingPunct="0">
              <a:lnSpc>
                <a:spcPct val="170000"/>
              </a:lnSpc>
              <a:spcBef>
                <a:spcPct val="0"/>
              </a:spcBef>
              <a:spcAft>
                <a:spcPct val="0"/>
              </a:spcAft>
              <a:buClrTx/>
              <a:buSzPct val="200000"/>
              <a:buBlip>
                <a:blip r:embed="rId2"/>
              </a:buBlip>
              <a:tabLst>
                <a:tab pos="6515100" algn="l"/>
              </a:tabLst>
            </a:pPr>
            <a:r>
              <a:rPr lang="en-US" sz="1400" i="1" dirty="0" smtClean="0">
                <a:latin typeface="Verdana" pitchFamily="34" charset="0"/>
                <a:ea typeface="Verdana" pitchFamily="34" charset="0"/>
                <a:cs typeface="Verdana" pitchFamily="34" charset="0"/>
              </a:rPr>
              <a:t>Payment of tax and other amounts in installments 	[S.74]</a:t>
            </a:r>
          </a:p>
          <a:p>
            <a:pPr marL="1030288" lvl="0" indent="-1030288" eaLnBrk="0" fontAlgn="base" hangingPunct="0">
              <a:lnSpc>
                <a:spcPct val="170000"/>
              </a:lnSpc>
              <a:spcBef>
                <a:spcPct val="0"/>
              </a:spcBef>
              <a:spcAft>
                <a:spcPct val="0"/>
              </a:spcAft>
              <a:buClrTx/>
              <a:buSzPct val="200000"/>
              <a:buBlip>
                <a:blip r:embed="rId2"/>
              </a:buBlip>
              <a:tabLst>
                <a:tab pos="6515100" algn="l"/>
              </a:tabLst>
            </a:pPr>
            <a:r>
              <a:rPr lang="en-US" sz="1400" i="1" dirty="0" smtClean="0">
                <a:latin typeface="Verdana" pitchFamily="34" charset="0"/>
                <a:ea typeface="Verdana" pitchFamily="34" charset="0"/>
                <a:cs typeface="Verdana" pitchFamily="34" charset="0"/>
              </a:rPr>
              <a:t>Transfer of property to be void in certain cases 	[S.75] </a:t>
            </a:r>
          </a:p>
          <a:p>
            <a:pPr marL="1030288" lvl="0" indent="-1030288" eaLnBrk="0" fontAlgn="base" hangingPunct="0">
              <a:lnSpc>
                <a:spcPct val="170000"/>
              </a:lnSpc>
              <a:spcBef>
                <a:spcPct val="0"/>
              </a:spcBef>
              <a:spcAft>
                <a:spcPct val="0"/>
              </a:spcAft>
              <a:buClrTx/>
              <a:buSzPct val="200000"/>
              <a:buBlip>
                <a:blip r:embed="rId2"/>
              </a:buBlip>
              <a:tabLst>
                <a:tab pos="6515100" algn="l"/>
              </a:tabLst>
            </a:pPr>
            <a:r>
              <a:rPr lang="en-US" sz="1400" i="1" dirty="0" smtClean="0">
                <a:latin typeface="Verdana" pitchFamily="34" charset="0"/>
                <a:ea typeface="Verdana" pitchFamily="34" charset="0"/>
                <a:cs typeface="Verdana" pitchFamily="34" charset="0"/>
              </a:rPr>
              <a:t>Tax to be first charge on property	[S.76]</a:t>
            </a:r>
          </a:p>
          <a:p>
            <a:pPr marL="1030288" lvl="0" indent="-1030288" eaLnBrk="0" fontAlgn="base" hangingPunct="0">
              <a:lnSpc>
                <a:spcPct val="170000"/>
              </a:lnSpc>
              <a:spcBef>
                <a:spcPct val="0"/>
              </a:spcBef>
              <a:spcAft>
                <a:spcPct val="0"/>
              </a:spcAft>
              <a:buClrTx/>
              <a:buSzPct val="200000"/>
              <a:buBlip>
                <a:blip r:embed="rId2"/>
              </a:buBlip>
              <a:tabLst>
                <a:tab pos="6515100" algn="l"/>
              </a:tabLst>
            </a:pPr>
            <a:r>
              <a:rPr lang="en-US" sz="1400" i="1" dirty="0" smtClean="0">
                <a:latin typeface="Verdana" pitchFamily="34" charset="0"/>
                <a:ea typeface="Verdana" pitchFamily="34" charset="0"/>
                <a:cs typeface="Verdana" pitchFamily="34" charset="0"/>
              </a:rPr>
              <a:t>Provisional attachment	[S.77]</a:t>
            </a:r>
          </a:p>
          <a:p>
            <a:pPr marL="1030288" lvl="0" indent="-1030288" eaLnBrk="0" fontAlgn="base" hangingPunct="0">
              <a:lnSpc>
                <a:spcPct val="170000"/>
              </a:lnSpc>
              <a:spcBef>
                <a:spcPct val="0"/>
              </a:spcBef>
              <a:spcAft>
                <a:spcPct val="0"/>
              </a:spcAft>
              <a:buClrTx/>
              <a:buSzPct val="200000"/>
              <a:buBlip>
                <a:blip r:embed="rId2"/>
              </a:buBlip>
              <a:tabLst>
                <a:tab pos="6515100" algn="l"/>
              </a:tabLst>
            </a:pPr>
            <a:r>
              <a:rPr lang="en-US" sz="1400" i="1" dirty="0" smtClean="0">
                <a:latin typeface="Verdana" pitchFamily="34" charset="0"/>
                <a:ea typeface="Verdana" pitchFamily="34" charset="0"/>
                <a:cs typeface="Verdana" pitchFamily="34" charset="0"/>
              </a:rPr>
              <a:t>Continuation of certain recovery proceedings 	[S.78]</a:t>
            </a:r>
          </a:p>
          <a:p>
            <a:endParaRPr lang="en-US" dirty="0"/>
          </a:p>
        </p:txBody>
      </p:sp>
      <p:sp>
        <p:nvSpPr>
          <p:cNvPr id="3" name="Title 2"/>
          <p:cNvSpPr>
            <a:spLocks noGrp="1"/>
          </p:cNvSpPr>
          <p:nvPr>
            <p:ph type="title"/>
          </p:nvPr>
        </p:nvSpPr>
        <p:spPr>
          <a:xfrm>
            <a:off x="457200" y="-381000"/>
            <a:ext cx="8229600" cy="1143000"/>
          </a:xfrm>
        </p:spPr>
        <p:txBody>
          <a:bodyPr>
            <a:normAutofit/>
          </a:bodyPr>
          <a:lstStyle/>
          <a:p>
            <a:pPr algn="ctr"/>
            <a:r>
              <a:rPr lang="en-US" sz="2800" dirty="0" smtClean="0">
                <a:solidFill>
                  <a:schemeClr val="bg2">
                    <a:lumMod val="50000"/>
                  </a:schemeClr>
                </a:solidFill>
                <a:latin typeface="Verdana" pitchFamily="34" charset="0"/>
                <a:ea typeface="Verdana" pitchFamily="34" charset="0"/>
                <a:cs typeface="Verdana" pitchFamily="34" charset="0"/>
              </a:rPr>
              <a:t/>
            </a:r>
            <a:br>
              <a:rPr lang="en-US" sz="2800" dirty="0" smtClean="0">
                <a:solidFill>
                  <a:schemeClr val="bg2">
                    <a:lumMod val="50000"/>
                  </a:schemeClr>
                </a:solidFill>
                <a:latin typeface="Verdana" pitchFamily="34" charset="0"/>
                <a:ea typeface="Verdana" pitchFamily="34" charset="0"/>
                <a:cs typeface="Verdana" pitchFamily="34" charset="0"/>
              </a:rPr>
            </a:br>
            <a:r>
              <a:rPr lang="en-US" sz="2400" dirty="0" smtClean="0">
                <a:solidFill>
                  <a:schemeClr val="bg2">
                    <a:lumMod val="50000"/>
                  </a:schemeClr>
                </a:solidFill>
                <a:latin typeface="Verdana" pitchFamily="34" charset="0"/>
                <a:ea typeface="Verdana" pitchFamily="34" charset="0"/>
                <a:cs typeface="Verdana" pitchFamily="34" charset="0"/>
              </a:rPr>
              <a:t>Topics for Discussion</a:t>
            </a:r>
            <a:endParaRPr lang="en-US" sz="2400" dirty="0">
              <a:latin typeface="Verdana" pitchFamily="34" charset="0"/>
              <a:ea typeface="Verdana" pitchFamily="34" charset="0"/>
              <a:cs typeface="Verdana" pitchFamily="34" charset="0"/>
            </a:endParaRPr>
          </a:p>
        </p:txBody>
      </p:sp>
      <p:pic>
        <p:nvPicPr>
          <p:cNvPr id="5" name="Picture 4" descr="SA..GIF"/>
          <p:cNvPicPr>
            <a:picLocks noChangeAspect="1"/>
          </p:cNvPicPr>
          <p:nvPr/>
        </p:nvPicPr>
        <p:blipFill>
          <a:blip r:embed="rId3"/>
          <a:stretch>
            <a:fillRect/>
          </a:stretch>
        </p:blipFill>
        <p:spPr>
          <a:xfrm>
            <a:off x="7772400" y="0"/>
            <a:ext cx="895350" cy="742950"/>
          </a:xfrm>
          <a:prstGeom prst="rect">
            <a:avLst/>
          </a:prstGeom>
        </p:spPr>
      </p:pic>
      <p:cxnSp>
        <p:nvCxnSpPr>
          <p:cNvPr id="6" name="Straight Connector 5"/>
          <p:cNvCxnSpPr/>
          <p:nvPr/>
        </p:nvCxnSpPr>
        <p:spPr>
          <a:xfrm>
            <a:off x="0" y="762000"/>
            <a:ext cx="9144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178492"/>
          </a:xfrm>
        </p:spPr>
        <p:txBody>
          <a:bodyPr>
            <a:normAutofit fontScale="62500" lnSpcReduction="20000"/>
          </a:bodyPr>
          <a:lstStyle/>
          <a:p>
            <a:pPr marL="457200" lvl="0" indent="-457200" algn="just">
              <a:lnSpc>
                <a:spcPct val="150000"/>
              </a:lnSpc>
              <a:buSzPct val="200000"/>
              <a:buBlip>
                <a:blip r:embed="rId2"/>
              </a:buBlip>
            </a:pPr>
            <a:r>
              <a:rPr lang="en-IN" sz="2800" dirty="0" smtClean="0">
                <a:solidFill>
                  <a:schemeClr val="tx2"/>
                </a:solidFill>
                <a:latin typeface="Verdana" pitchFamily="34" charset="0"/>
                <a:ea typeface="Verdana" pitchFamily="34" charset="0"/>
                <a:cs typeface="Verdana" pitchFamily="34" charset="0"/>
              </a:rPr>
              <a:t>Tax not paid / short paid or erroneously refunded or ITC wrongly availed / utilised, when there is no intention to evade – notice to be issued at least three months prior to the time limit specified for issuance of order </a:t>
            </a:r>
            <a:r>
              <a:rPr lang="en-IN" sz="2800" dirty="0" err="1" smtClean="0">
                <a:solidFill>
                  <a:schemeClr val="tx2"/>
                </a:solidFill>
                <a:latin typeface="Verdana" pitchFamily="34" charset="0"/>
                <a:ea typeface="Verdana" pitchFamily="34" charset="0"/>
                <a:cs typeface="Verdana" pitchFamily="34" charset="0"/>
              </a:rPr>
              <a:t>i.e</a:t>
            </a:r>
            <a:r>
              <a:rPr lang="en-IN" sz="2800" dirty="0" smtClean="0">
                <a:solidFill>
                  <a:schemeClr val="tx2"/>
                </a:solidFill>
                <a:latin typeface="Verdana" pitchFamily="34" charset="0"/>
                <a:ea typeface="Verdana" pitchFamily="34" charset="0"/>
                <a:cs typeface="Verdana" pitchFamily="34" charset="0"/>
              </a:rPr>
              <a:t> three years.</a:t>
            </a:r>
            <a:endParaRPr lang="en-US" sz="2800" dirty="0" smtClean="0">
              <a:solidFill>
                <a:schemeClr val="tx2"/>
              </a:solidFill>
              <a:latin typeface="Verdana" pitchFamily="34" charset="0"/>
              <a:ea typeface="Verdana" pitchFamily="34" charset="0"/>
              <a:cs typeface="Verdana" pitchFamily="34" charset="0"/>
            </a:endParaRPr>
          </a:p>
          <a:p>
            <a:pPr marL="457200" indent="-457200" algn="just">
              <a:lnSpc>
                <a:spcPct val="150000"/>
              </a:lnSpc>
              <a:buSzPct val="200000"/>
              <a:buBlip>
                <a:blip r:embed="rId2"/>
              </a:buBlip>
            </a:pPr>
            <a:r>
              <a:rPr lang="en-IN" sz="2800" dirty="0" smtClean="0">
                <a:solidFill>
                  <a:schemeClr val="tx2"/>
                </a:solidFill>
                <a:latin typeface="Verdana" pitchFamily="34" charset="0"/>
                <a:ea typeface="Verdana" pitchFamily="34" charset="0"/>
                <a:cs typeface="Verdana" pitchFamily="34" charset="0"/>
              </a:rPr>
              <a:t> Subsequent period- Statement of Demand to be issued.</a:t>
            </a:r>
          </a:p>
          <a:p>
            <a:pPr marL="457200" indent="-457200" algn="just">
              <a:lnSpc>
                <a:spcPct val="150000"/>
              </a:lnSpc>
              <a:buSzPct val="200000"/>
              <a:buBlip>
                <a:blip r:embed="rId2"/>
              </a:buBlip>
            </a:pPr>
            <a:r>
              <a:rPr lang="en-IN" sz="2800" dirty="0" smtClean="0">
                <a:solidFill>
                  <a:schemeClr val="tx2"/>
                </a:solidFill>
                <a:latin typeface="Verdana" pitchFamily="34" charset="0"/>
                <a:ea typeface="Verdana" pitchFamily="34" charset="0"/>
                <a:cs typeface="Verdana" pitchFamily="34" charset="0"/>
              </a:rPr>
              <a:t>Tax paid with interest before service of notice either by own or informed by department- no notice or penalty.  </a:t>
            </a:r>
          </a:p>
          <a:p>
            <a:pPr marL="457200" indent="-457200" algn="just">
              <a:lnSpc>
                <a:spcPct val="150000"/>
              </a:lnSpc>
              <a:buSzPct val="200000"/>
              <a:buBlip>
                <a:blip r:embed="rId2"/>
              </a:buBlip>
            </a:pPr>
            <a:r>
              <a:rPr lang="en-IN" sz="2800" dirty="0" smtClean="0">
                <a:solidFill>
                  <a:schemeClr val="tx2"/>
                </a:solidFill>
                <a:latin typeface="Verdana" pitchFamily="34" charset="0"/>
                <a:ea typeface="Verdana" pitchFamily="34" charset="0"/>
                <a:cs typeface="Verdana" pitchFamily="34" charset="0"/>
              </a:rPr>
              <a:t>Where amount paid falls short of the amount actually payable – notice will be issued to covering the extent of such short fall.  </a:t>
            </a:r>
          </a:p>
          <a:p>
            <a:pPr marL="457200" indent="-457200" algn="just">
              <a:buFont typeface="Wingdings" pitchFamily="2" charset="2"/>
              <a:buChar char="q"/>
            </a:pPr>
            <a:endParaRPr lang="en-IN" sz="2800" b="1" dirty="0" smtClean="0">
              <a:solidFill>
                <a:schemeClr val="tx2"/>
              </a:solidFill>
              <a:latin typeface="Verdana" pitchFamily="34" charset="0"/>
              <a:ea typeface="Verdana" pitchFamily="34" charset="0"/>
              <a:cs typeface="Verdana" pitchFamily="34" charset="0"/>
            </a:endParaRPr>
          </a:p>
          <a:p>
            <a:pPr marL="457200" indent="-457200" algn="just">
              <a:buFont typeface="Wingdings" pitchFamily="2" charset="2"/>
              <a:buChar char="q"/>
            </a:pPr>
            <a:endParaRPr lang="en-IN" sz="2800" b="1" dirty="0" smtClean="0">
              <a:solidFill>
                <a:schemeClr val="tx2"/>
              </a:solidFill>
              <a:latin typeface="Verdana" pitchFamily="34" charset="0"/>
              <a:ea typeface="Verdana" pitchFamily="34" charset="0"/>
              <a:cs typeface="Verdana" pitchFamily="34" charset="0"/>
            </a:endParaRPr>
          </a:p>
          <a:p>
            <a:endParaRPr lang="en-US" dirty="0"/>
          </a:p>
        </p:txBody>
      </p:sp>
      <p:sp>
        <p:nvSpPr>
          <p:cNvPr id="3" name="Title 2"/>
          <p:cNvSpPr>
            <a:spLocks noGrp="1"/>
          </p:cNvSpPr>
          <p:nvPr>
            <p:ph type="title"/>
          </p:nvPr>
        </p:nvSpPr>
        <p:spPr>
          <a:xfrm>
            <a:off x="0" y="-411162"/>
            <a:ext cx="7848600" cy="1554162"/>
          </a:xfrm>
        </p:spPr>
        <p:txBody>
          <a:bodyPr>
            <a:noAutofit/>
          </a:bodyPr>
          <a:lstStyle/>
          <a:p>
            <a:pPr algn="ctr"/>
            <a:r>
              <a:rPr lang="en-US" sz="2400" dirty="0" smtClean="0">
                <a:solidFill>
                  <a:schemeClr val="bg2">
                    <a:lumMod val="50000"/>
                  </a:schemeClr>
                </a:solidFill>
                <a:latin typeface="Verdana" pitchFamily="34" charset="0"/>
                <a:ea typeface="Verdana" pitchFamily="34" charset="0"/>
                <a:cs typeface="Verdana" pitchFamily="34" charset="0"/>
              </a:rPr>
              <a:t>Issue of Show Cause Notice - Normal Period</a:t>
            </a:r>
            <a:endParaRPr lang="en-US" sz="2400" dirty="0">
              <a:solidFill>
                <a:schemeClr val="bg2">
                  <a:lumMod val="50000"/>
                </a:schemeClr>
              </a:solidFill>
              <a:latin typeface="Verdana" pitchFamily="34" charset="0"/>
              <a:ea typeface="Verdana" pitchFamily="34" charset="0"/>
              <a:cs typeface="Verdana" pitchFamily="34" charset="0"/>
            </a:endParaRPr>
          </a:p>
        </p:txBody>
      </p:sp>
      <p:pic>
        <p:nvPicPr>
          <p:cNvPr id="4" name="Picture 3" descr="SA..GIF"/>
          <p:cNvPicPr>
            <a:picLocks noChangeAspect="1"/>
          </p:cNvPicPr>
          <p:nvPr/>
        </p:nvPicPr>
        <p:blipFill>
          <a:blip r:embed="rId3"/>
          <a:stretch>
            <a:fillRect/>
          </a:stretch>
        </p:blipFill>
        <p:spPr>
          <a:xfrm>
            <a:off x="7772400" y="0"/>
            <a:ext cx="895350" cy="742950"/>
          </a:xfrm>
          <a:prstGeom prst="rect">
            <a:avLst/>
          </a:prstGeom>
        </p:spPr>
      </p:pic>
      <p:cxnSp>
        <p:nvCxnSpPr>
          <p:cNvPr id="5" name="Straight Connector 4"/>
          <p:cNvCxnSpPr/>
          <p:nvPr/>
        </p:nvCxnSpPr>
        <p:spPr>
          <a:xfrm>
            <a:off x="0" y="762000"/>
            <a:ext cx="9144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254692"/>
          </a:xfrm>
        </p:spPr>
        <p:txBody>
          <a:bodyPr>
            <a:noAutofit/>
          </a:bodyPr>
          <a:lstStyle/>
          <a:p>
            <a:pPr marL="457200" indent="-457200" algn="just">
              <a:lnSpc>
                <a:spcPct val="150000"/>
              </a:lnSpc>
              <a:buSzPct val="200000"/>
              <a:buBlip>
                <a:blip r:embed="rId2"/>
              </a:buBlip>
            </a:pPr>
            <a:r>
              <a:rPr lang="en-IN" sz="1800" dirty="0" smtClean="0">
                <a:solidFill>
                  <a:schemeClr val="tx2"/>
                </a:solidFill>
                <a:latin typeface="Verdana" pitchFamily="34" charset="0"/>
                <a:ea typeface="Verdana" pitchFamily="34" charset="0"/>
                <a:cs typeface="Verdana" pitchFamily="34" charset="0"/>
              </a:rPr>
              <a:t>Tax paid with interest within 30 days from the date of issue of SCN- </a:t>
            </a:r>
            <a:r>
              <a:rPr lang="en-IN" sz="1800" dirty="0" smtClean="0">
                <a:latin typeface="Verdana" pitchFamily="34" charset="0"/>
                <a:ea typeface="Verdana" pitchFamily="34" charset="0"/>
                <a:cs typeface="Verdana" pitchFamily="34" charset="0"/>
              </a:rPr>
              <a:t>No penalty and all proceedings initiated in SCN will be dropped.  </a:t>
            </a:r>
            <a:endParaRPr lang="en-US" sz="1800" dirty="0" smtClean="0">
              <a:latin typeface="Verdana" pitchFamily="34" charset="0"/>
              <a:ea typeface="Verdana" pitchFamily="34" charset="0"/>
              <a:cs typeface="Verdana" pitchFamily="34" charset="0"/>
            </a:endParaRPr>
          </a:p>
          <a:p>
            <a:pPr marL="457200" indent="-457200" algn="just">
              <a:lnSpc>
                <a:spcPct val="150000"/>
              </a:lnSpc>
              <a:buSzPct val="200000"/>
              <a:buBlip>
                <a:blip r:embed="rId2"/>
              </a:buBlip>
            </a:pPr>
            <a:r>
              <a:rPr lang="en-IN" sz="1800" dirty="0" smtClean="0">
                <a:solidFill>
                  <a:schemeClr val="tx2"/>
                </a:solidFill>
                <a:latin typeface="Verdana" pitchFamily="34" charset="0"/>
                <a:ea typeface="Verdana" pitchFamily="34" charset="0"/>
                <a:cs typeface="Verdana" pitchFamily="34" charset="0"/>
              </a:rPr>
              <a:t>If not paid, proper officer, determine the tax, interest and a penalty equivalent  to 10% of tax or Rs.10000/- whichever is higher, and issue an order.  </a:t>
            </a:r>
            <a:endParaRPr lang="en-US" sz="1800" dirty="0" smtClean="0">
              <a:solidFill>
                <a:schemeClr val="tx2"/>
              </a:solidFill>
              <a:latin typeface="Verdana" pitchFamily="34" charset="0"/>
              <a:ea typeface="Verdana" pitchFamily="34" charset="0"/>
              <a:cs typeface="Verdana" pitchFamily="34" charset="0"/>
            </a:endParaRPr>
          </a:p>
          <a:p>
            <a:pPr marL="457200" indent="-457200" algn="just">
              <a:lnSpc>
                <a:spcPct val="150000"/>
              </a:lnSpc>
              <a:buSzPct val="200000"/>
              <a:buBlip>
                <a:blip r:embed="rId2"/>
              </a:buBlip>
            </a:pPr>
            <a:r>
              <a:rPr lang="en-IN" sz="1800" dirty="0" smtClean="0">
                <a:solidFill>
                  <a:schemeClr val="tx2"/>
                </a:solidFill>
                <a:latin typeface="Verdana" pitchFamily="34" charset="0"/>
                <a:ea typeface="Verdana" pitchFamily="34" charset="0"/>
                <a:cs typeface="Verdana" pitchFamily="34" charset="0"/>
              </a:rPr>
              <a:t>An adjudication order shall be issued within 3 years from the due date for filing of annual return for the year to which the dispute arises and in case of refunds, order to be passed within   3 years from the date of erroneous refund.  </a:t>
            </a:r>
            <a:endParaRPr lang="en-US" sz="1800" dirty="0">
              <a:solidFill>
                <a:schemeClr val="tx2"/>
              </a:solidFill>
              <a:latin typeface="Verdana" pitchFamily="34" charset="0"/>
              <a:ea typeface="Verdana" pitchFamily="34" charset="0"/>
              <a:cs typeface="Verdana" pitchFamily="34" charset="0"/>
            </a:endParaRPr>
          </a:p>
        </p:txBody>
      </p:sp>
      <p:sp>
        <p:nvSpPr>
          <p:cNvPr id="3" name="Title 2"/>
          <p:cNvSpPr>
            <a:spLocks noGrp="1"/>
          </p:cNvSpPr>
          <p:nvPr>
            <p:ph type="title"/>
          </p:nvPr>
        </p:nvSpPr>
        <p:spPr>
          <a:xfrm>
            <a:off x="152400" y="-152400"/>
            <a:ext cx="8229600" cy="1143000"/>
          </a:xfrm>
        </p:spPr>
        <p:txBody>
          <a:bodyPr>
            <a:noAutofit/>
          </a:bodyPr>
          <a:lstStyle/>
          <a:p>
            <a:pPr algn="ctr"/>
            <a:r>
              <a:rPr lang="en-US" sz="2400" dirty="0" smtClean="0">
                <a:solidFill>
                  <a:schemeClr val="bg2">
                    <a:lumMod val="50000"/>
                  </a:schemeClr>
                </a:solidFill>
                <a:latin typeface="Verdana" pitchFamily="34" charset="0"/>
                <a:ea typeface="Verdana" pitchFamily="34" charset="0"/>
                <a:cs typeface="Verdana" pitchFamily="34" charset="0"/>
              </a:rPr>
              <a:t>Issue of SCN - Normal Period </a:t>
            </a:r>
            <a:r>
              <a:rPr lang="en-US" sz="2400" dirty="0" smtClean="0">
                <a:solidFill>
                  <a:schemeClr val="bg2">
                    <a:lumMod val="50000"/>
                  </a:schemeClr>
                </a:solidFill>
              </a:rPr>
              <a:t>… </a:t>
            </a:r>
            <a:endParaRPr lang="en-US" sz="2400" dirty="0">
              <a:solidFill>
                <a:schemeClr val="bg2">
                  <a:lumMod val="50000"/>
                </a:schemeClr>
              </a:solidFill>
            </a:endParaRPr>
          </a:p>
        </p:txBody>
      </p:sp>
      <p:pic>
        <p:nvPicPr>
          <p:cNvPr id="4" name="Picture 3" descr="SA..GIF"/>
          <p:cNvPicPr>
            <a:picLocks noChangeAspect="1"/>
          </p:cNvPicPr>
          <p:nvPr/>
        </p:nvPicPr>
        <p:blipFill>
          <a:blip r:embed="rId3"/>
          <a:stretch>
            <a:fillRect/>
          </a:stretch>
        </p:blipFill>
        <p:spPr>
          <a:xfrm>
            <a:off x="7772400" y="0"/>
            <a:ext cx="895350" cy="742950"/>
          </a:xfrm>
          <a:prstGeom prst="rect">
            <a:avLst/>
          </a:prstGeom>
        </p:spPr>
      </p:pic>
      <p:cxnSp>
        <p:nvCxnSpPr>
          <p:cNvPr id="5" name="Straight Connector 4"/>
          <p:cNvCxnSpPr/>
          <p:nvPr/>
        </p:nvCxnSpPr>
        <p:spPr>
          <a:xfrm>
            <a:off x="0" y="762000"/>
            <a:ext cx="9144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229600" cy="4572000"/>
          </a:xfrm>
        </p:spPr>
        <p:txBody>
          <a:bodyPr>
            <a:noAutofit/>
          </a:bodyPr>
          <a:lstStyle/>
          <a:p>
            <a:pPr marL="457200" indent="-457200" algn="just">
              <a:lnSpc>
                <a:spcPct val="150000"/>
              </a:lnSpc>
              <a:buSzPct val="200000"/>
              <a:buBlip>
                <a:blip r:embed="rId2"/>
              </a:buBlip>
            </a:pPr>
            <a:r>
              <a:rPr lang="en-IN" sz="1600" dirty="0">
                <a:solidFill>
                  <a:schemeClr val="tx2"/>
                </a:solidFill>
                <a:latin typeface="Verdana" pitchFamily="34" charset="0"/>
                <a:ea typeface="Verdana" pitchFamily="34" charset="0"/>
                <a:cs typeface="Verdana" pitchFamily="34" charset="0"/>
              </a:rPr>
              <a:t>Tax not paid / short paid or erroneously refunded or ITC wrongly availed / utilised, where fraud/wilful statement/ suppression of facts involved – notice to be issued at least 6 months prior to the time limit specified for issuance of order </a:t>
            </a:r>
            <a:r>
              <a:rPr lang="en-IN" sz="1600" dirty="0" err="1">
                <a:solidFill>
                  <a:schemeClr val="tx2"/>
                </a:solidFill>
                <a:latin typeface="Verdana" pitchFamily="34" charset="0"/>
                <a:ea typeface="Verdana" pitchFamily="34" charset="0"/>
                <a:cs typeface="Verdana" pitchFamily="34" charset="0"/>
              </a:rPr>
              <a:t>i.e</a:t>
            </a:r>
            <a:r>
              <a:rPr lang="en-IN" sz="1600" dirty="0">
                <a:solidFill>
                  <a:schemeClr val="tx2"/>
                </a:solidFill>
                <a:latin typeface="Verdana" pitchFamily="34" charset="0"/>
                <a:ea typeface="Verdana" pitchFamily="34" charset="0"/>
                <a:cs typeface="Verdana" pitchFamily="34" charset="0"/>
              </a:rPr>
              <a:t> 5 years;   </a:t>
            </a:r>
            <a:r>
              <a:rPr lang="en-IN" sz="1600" dirty="0" smtClean="0">
                <a:solidFill>
                  <a:schemeClr val="tx2"/>
                </a:solidFill>
                <a:latin typeface="Verdana" pitchFamily="34" charset="0"/>
                <a:ea typeface="Verdana" pitchFamily="34" charset="0"/>
                <a:cs typeface="Verdana" pitchFamily="34" charset="0"/>
              </a:rPr>
              <a:t> </a:t>
            </a:r>
            <a:endParaRPr lang="en-US" sz="1600" dirty="0">
              <a:solidFill>
                <a:schemeClr val="tx2"/>
              </a:solidFill>
              <a:latin typeface="Verdana" pitchFamily="34" charset="0"/>
              <a:ea typeface="Verdana" pitchFamily="34" charset="0"/>
              <a:cs typeface="Verdana" pitchFamily="34" charset="0"/>
            </a:endParaRPr>
          </a:p>
          <a:p>
            <a:pPr marL="457200" indent="-457200" algn="just">
              <a:lnSpc>
                <a:spcPct val="150000"/>
              </a:lnSpc>
              <a:buSzPct val="200000"/>
              <a:buBlip>
                <a:blip r:embed="rId2"/>
              </a:buBlip>
            </a:pPr>
            <a:r>
              <a:rPr lang="en-IN" sz="1600" dirty="0" smtClean="0">
                <a:solidFill>
                  <a:schemeClr val="tx2"/>
                </a:solidFill>
                <a:latin typeface="Verdana" pitchFamily="34" charset="0"/>
                <a:ea typeface="Verdana" pitchFamily="34" charset="0"/>
                <a:cs typeface="Verdana" pitchFamily="34" charset="0"/>
              </a:rPr>
              <a:t>Subsequent period, SOD’s to be issued .</a:t>
            </a:r>
            <a:endParaRPr lang="en-US" sz="1600" dirty="0">
              <a:solidFill>
                <a:schemeClr val="tx2"/>
              </a:solidFill>
              <a:latin typeface="Verdana" pitchFamily="34" charset="0"/>
              <a:ea typeface="Verdana" pitchFamily="34" charset="0"/>
              <a:cs typeface="Verdana" pitchFamily="34" charset="0"/>
            </a:endParaRPr>
          </a:p>
          <a:p>
            <a:pPr marL="457200" indent="-457200" algn="just">
              <a:lnSpc>
                <a:spcPct val="150000"/>
              </a:lnSpc>
              <a:buSzPct val="200000"/>
              <a:buBlip>
                <a:blip r:embed="rId2"/>
              </a:buBlip>
            </a:pPr>
            <a:r>
              <a:rPr lang="en-IN" sz="1600" dirty="0" smtClean="0">
                <a:solidFill>
                  <a:schemeClr val="tx2"/>
                </a:solidFill>
                <a:latin typeface="Verdana" pitchFamily="34" charset="0"/>
                <a:ea typeface="Verdana" pitchFamily="34" charset="0"/>
                <a:cs typeface="Verdana" pitchFamily="34" charset="0"/>
              </a:rPr>
              <a:t>If tax , </a:t>
            </a:r>
            <a:r>
              <a:rPr lang="en-IN" sz="1600" dirty="0">
                <a:solidFill>
                  <a:schemeClr val="tx2"/>
                </a:solidFill>
                <a:latin typeface="Verdana" pitchFamily="34" charset="0"/>
                <a:ea typeface="Verdana" pitchFamily="34" charset="0"/>
                <a:cs typeface="Verdana" pitchFamily="34" charset="0"/>
              </a:rPr>
              <a:t>interest and 15% of penalty equivalent to such tax </a:t>
            </a:r>
            <a:r>
              <a:rPr lang="en-IN" sz="1600" dirty="0" smtClean="0">
                <a:solidFill>
                  <a:schemeClr val="tx2"/>
                </a:solidFill>
                <a:latin typeface="Verdana" pitchFamily="34" charset="0"/>
                <a:ea typeface="Verdana" pitchFamily="34" charset="0"/>
                <a:cs typeface="Verdana" pitchFamily="34" charset="0"/>
              </a:rPr>
              <a:t>paid before </a:t>
            </a:r>
            <a:r>
              <a:rPr lang="en-IN" sz="1600" dirty="0">
                <a:solidFill>
                  <a:schemeClr val="tx2"/>
                </a:solidFill>
                <a:latin typeface="Verdana" pitchFamily="34" charset="0"/>
                <a:ea typeface="Verdana" pitchFamily="34" charset="0"/>
                <a:cs typeface="Verdana" pitchFamily="34" charset="0"/>
              </a:rPr>
              <a:t>service of </a:t>
            </a:r>
            <a:r>
              <a:rPr lang="en-IN" sz="1600" dirty="0" smtClean="0">
                <a:solidFill>
                  <a:schemeClr val="tx2"/>
                </a:solidFill>
                <a:latin typeface="Verdana" pitchFamily="34" charset="0"/>
                <a:ea typeface="Verdana" pitchFamily="34" charset="0"/>
                <a:cs typeface="Verdana" pitchFamily="34" charset="0"/>
              </a:rPr>
              <a:t> notice, then no notice will be served on him.</a:t>
            </a:r>
            <a:endParaRPr lang="en-US" sz="1600" dirty="0">
              <a:solidFill>
                <a:schemeClr val="tx2"/>
              </a:solidFill>
              <a:latin typeface="Verdana" pitchFamily="34" charset="0"/>
              <a:ea typeface="Verdana" pitchFamily="34" charset="0"/>
              <a:cs typeface="Verdana" pitchFamily="34" charset="0"/>
            </a:endParaRPr>
          </a:p>
          <a:p>
            <a:pPr marL="457200" indent="-457200" algn="just">
              <a:lnSpc>
                <a:spcPct val="150000"/>
              </a:lnSpc>
              <a:buSzPct val="200000"/>
              <a:buBlip>
                <a:blip r:embed="rId2"/>
              </a:buBlip>
            </a:pPr>
            <a:r>
              <a:rPr lang="en-IN" sz="1600" dirty="0">
                <a:solidFill>
                  <a:schemeClr val="tx2"/>
                </a:solidFill>
                <a:latin typeface="Verdana" pitchFamily="34" charset="0"/>
                <a:ea typeface="Verdana" pitchFamily="34" charset="0"/>
                <a:cs typeface="Verdana" pitchFamily="34" charset="0"/>
              </a:rPr>
              <a:t>Where amount paid falls short of the amount actually payable, proper officer to issue notice for such amount</a:t>
            </a:r>
            <a:r>
              <a:rPr lang="en-IN" sz="1600" dirty="0" smtClean="0">
                <a:solidFill>
                  <a:schemeClr val="tx2"/>
                </a:solidFill>
                <a:latin typeface="Verdana" pitchFamily="34" charset="0"/>
                <a:ea typeface="Verdana" pitchFamily="34" charset="0"/>
                <a:cs typeface="Verdana" pitchFamily="34" charset="0"/>
              </a:rPr>
              <a:t>.  </a:t>
            </a:r>
            <a:endParaRPr lang="en-US" sz="1600" dirty="0">
              <a:solidFill>
                <a:schemeClr val="tx2"/>
              </a:solidFill>
              <a:latin typeface="Verdana" pitchFamily="34" charset="0"/>
              <a:ea typeface="Verdana" pitchFamily="34" charset="0"/>
              <a:cs typeface="Verdana" pitchFamily="34" charset="0"/>
            </a:endParaRPr>
          </a:p>
        </p:txBody>
      </p:sp>
      <p:sp>
        <p:nvSpPr>
          <p:cNvPr id="2" name="Title 1"/>
          <p:cNvSpPr>
            <a:spLocks noGrp="1"/>
          </p:cNvSpPr>
          <p:nvPr>
            <p:ph type="title"/>
          </p:nvPr>
        </p:nvSpPr>
        <p:spPr>
          <a:xfrm>
            <a:off x="-533400" y="0"/>
            <a:ext cx="8991600" cy="914400"/>
          </a:xfrm>
        </p:spPr>
        <p:txBody>
          <a:bodyPr>
            <a:noAutofit/>
          </a:bodyPr>
          <a:lstStyle/>
          <a:p>
            <a:pPr algn="ctr"/>
            <a:r>
              <a:rPr lang="en-IN" sz="2400" dirty="0" smtClean="0">
                <a:solidFill>
                  <a:schemeClr val="bg2">
                    <a:lumMod val="50000"/>
                  </a:schemeClr>
                </a:solidFill>
                <a:latin typeface="Verdana" pitchFamily="34" charset="0"/>
                <a:ea typeface="Verdana" pitchFamily="34" charset="0"/>
                <a:cs typeface="Verdana" pitchFamily="34" charset="0"/>
              </a:rPr>
              <a:t>Issue of Show Cause – Extended  Period</a:t>
            </a:r>
            <a:r>
              <a:rPr lang="en-IN" sz="2400" dirty="0" smtClean="0">
                <a:solidFill>
                  <a:schemeClr val="tx2"/>
                </a:solidFill>
                <a:latin typeface="Verdana" pitchFamily="34" charset="0"/>
                <a:ea typeface="Verdana" pitchFamily="34" charset="0"/>
                <a:cs typeface="Verdana" pitchFamily="34" charset="0"/>
              </a:rPr>
              <a:t>	</a:t>
            </a:r>
            <a:endParaRPr lang="en-US" sz="2400" dirty="0">
              <a:solidFill>
                <a:schemeClr val="tx2"/>
              </a:solidFill>
              <a:latin typeface="Verdana" pitchFamily="34" charset="0"/>
              <a:ea typeface="Verdana" pitchFamily="34" charset="0"/>
              <a:cs typeface="Verdana" pitchFamily="34" charset="0"/>
            </a:endParaRPr>
          </a:p>
        </p:txBody>
      </p:sp>
      <p:pic>
        <p:nvPicPr>
          <p:cNvPr id="4" name="Picture 3" descr="SA..GIF"/>
          <p:cNvPicPr>
            <a:picLocks noChangeAspect="1"/>
          </p:cNvPicPr>
          <p:nvPr/>
        </p:nvPicPr>
        <p:blipFill>
          <a:blip r:embed="rId3"/>
          <a:stretch>
            <a:fillRect/>
          </a:stretch>
        </p:blipFill>
        <p:spPr>
          <a:xfrm>
            <a:off x="7772400" y="0"/>
            <a:ext cx="895350" cy="742950"/>
          </a:xfrm>
          <a:prstGeom prst="rect">
            <a:avLst/>
          </a:prstGeom>
        </p:spPr>
      </p:pic>
      <p:cxnSp>
        <p:nvCxnSpPr>
          <p:cNvPr id="5" name="Straight Connector 4"/>
          <p:cNvCxnSpPr/>
          <p:nvPr/>
        </p:nvCxnSpPr>
        <p:spPr>
          <a:xfrm>
            <a:off x="0" y="912812"/>
            <a:ext cx="9144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6908"/>
            <a:ext cx="8229600" cy="5397692"/>
          </a:xfrm>
        </p:spPr>
        <p:txBody>
          <a:bodyPr>
            <a:normAutofit/>
          </a:bodyPr>
          <a:lstStyle/>
          <a:p>
            <a:pPr marL="457200" indent="-457200" algn="just">
              <a:buNone/>
            </a:pPr>
            <a:endParaRPr lang="en-US" sz="1400" b="1" dirty="0">
              <a:solidFill>
                <a:schemeClr val="tx2"/>
              </a:solidFill>
              <a:latin typeface="Verdana" pitchFamily="34" charset="0"/>
              <a:ea typeface="Verdana" pitchFamily="34" charset="0"/>
              <a:cs typeface="Verdana" pitchFamily="34" charset="0"/>
            </a:endParaRPr>
          </a:p>
          <a:p>
            <a:pPr marL="457200" indent="-457200" algn="just">
              <a:lnSpc>
                <a:spcPct val="150000"/>
              </a:lnSpc>
              <a:buSzPct val="200000"/>
              <a:buBlip>
                <a:blip r:embed="rId2"/>
              </a:buBlip>
            </a:pPr>
            <a:r>
              <a:rPr lang="en-IN" sz="1600" dirty="0" smtClean="0">
                <a:solidFill>
                  <a:schemeClr val="tx2"/>
                </a:solidFill>
                <a:latin typeface="Verdana" pitchFamily="34" charset="0"/>
                <a:ea typeface="Verdana" pitchFamily="34" charset="0"/>
                <a:cs typeface="Verdana" pitchFamily="34" charset="0"/>
              </a:rPr>
              <a:t>If tax, interest and a penalty equivalent to 25% of tax is paid within 30 days of  notice – no further penalty is payable and proceedings will be dropped.  </a:t>
            </a:r>
            <a:endParaRPr lang="en-US" sz="1600" dirty="0" smtClean="0">
              <a:solidFill>
                <a:schemeClr val="tx2"/>
              </a:solidFill>
              <a:latin typeface="Verdana" pitchFamily="34" charset="0"/>
              <a:ea typeface="Verdana" pitchFamily="34" charset="0"/>
              <a:cs typeface="Verdana" pitchFamily="34" charset="0"/>
            </a:endParaRPr>
          </a:p>
          <a:p>
            <a:pPr marL="457200" indent="-457200" algn="just">
              <a:lnSpc>
                <a:spcPct val="150000"/>
              </a:lnSpc>
              <a:buSzPct val="200000"/>
              <a:buBlip>
                <a:blip r:embed="rId2"/>
              </a:buBlip>
            </a:pPr>
            <a:r>
              <a:rPr lang="en-IN" sz="1600" dirty="0" smtClean="0">
                <a:solidFill>
                  <a:schemeClr val="tx2"/>
                </a:solidFill>
                <a:latin typeface="Verdana" pitchFamily="34" charset="0"/>
                <a:ea typeface="Verdana" pitchFamily="34" charset="0"/>
                <a:cs typeface="Verdana" pitchFamily="34" charset="0"/>
              </a:rPr>
              <a:t>If no payments were made as above, order will be passed within 5 years </a:t>
            </a:r>
            <a:endParaRPr lang="en-US" sz="1600" dirty="0">
              <a:solidFill>
                <a:schemeClr val="tx2"/>
              </a:solidFill>
              <a:latin typeface="Verdana" pitchFamily="34" charset="0"/>
              <a:ea typeface="Verdana" pitchFamily="34" charset="0"/>
              <a:cs typeface="Verdana" pitchFamily="34" charset="0"/>
            </a:endParaRPr>
          </a:p>
          <a:p>
            <a:pPr marL="457200" indent="-457200" algn="just">
              <a:lnSpc>
                <a:spcPct val="150000"/>
              </a:lnSpc>
              <a:buSzPct val="200000"/>
              <a:buBlip>
                <a:blip r:embed="rId2"/>
              </a:buBlip>
            </a:pPr>
            <a:r>
              <a:rPr lang="en-IN" sz="1600" dirty="0">
                <a:solidFill>
                  <a:schemeClr val="tx2"/>
                </a:solidFill>
                <a:latin typeface="Verdana" pitchFamily="34" charset="0"/>
                <a:ea typeface="Verdana" pitchFamily="34" charset="0"/>
                <a:cs typeface="Verdana" pitchFamily="34" charset="0"/>
              </a:rPr>
              <a:t> </a:t>
            </a:r>
            <a:r>
              <a:rPr lang="en-IN" sz="1600" dirty="0" smtClean="0">
                <a:solidFill>
                  <a:schemeClr val="tx2"/>
                </a:solidFill>
                <a:latin typeface="Verdana" pitchFamily="34" charset="0"/>
                <a:ea typeface="Verdana" pitchFamily="34" charset="0"/>
                <a:cs typeface="Verdana" pitchFamily="34" charset="0"/>
              </a:rPr>
              <a:t>Adjudication  to be passed </a:t>
            </a:r>
            <a:r>
              <a:rPr lang="en-IN" sz="1600" dirty="0">
                <a:solidFill>
                  <a:schemeClr val="tx2"/>
                </a:solidFill>
                <a:latin typeface="Verdana" pitchFamily="34" charset="0"/>
                <a:ea typeface="Verdana" pitchFamily="34" charset="0"/>
                <a:cs typeface="Verdana" pitchFamily="34" charset="0"/>
              </a:rPr>
              <a:t>within a period 5 years from the due date of filing of annual return for the year to which tax not paid </a:t>
            </a:r>
            <a:r>
              <a:rPr lang="en-IN" sz="1600" dirty="0" smtClean="0">
                <a:solidFill>
                  <a:schemeClr val="tx2"/>
                </a:solidFill>
                <a:latin typeface="Verdana" pitchFamily="34" charset="0"/>
                <a:ea typeface="Verdana" pitchFamily="34" charset="0"/>
                <a:cs typeface="Verdana" pitchFamily="34" charset="0"/>
              </a:rPr>
              <a:t>.  In case of erroneous refund, within 5 years from the date of refund paid. </a:t>
            </a:r>
            <a:endParaRPr lang="en-US" sz="1600" dirty="0">
              <a:solidFill>
                <a:schemeClr val="tx2"/>
              </a:solidFill>
              <a:latin typeface="Verdana" pitchFamily="34" charset="0"/>
              <a:ea typeface="Verdana" pitchFamily="34" charset="0"/>
              <a:cs typeface="Verdana" pitchFamily="34" charset="0"/>
            </a:endParaRPr>
          </a:p>
          <a:p>
            <a:pPr marL="457200" indent="-457200" algn="just">
              <a:lnSpc>
                <a:spcPct val="150000"/>
              </a:lnSpc>
              <a:buSzPct val="200000"/>
              <a:buBlip>
                <a:blip r:embed="rId2"/>
              </a:buBlip>
            </a:pPr>
            <a:r>
              <a:rPr lang="en-IN" sz="1600" dirty="0" smtClean="0">
                <a:solidFill>
                  <a:schemeClr val="tx2"/>
                </a:solidFill>
                <a:latin typeface="Verdana" pitchFamily="34" charset="0"/>
                <a:ea typeface="Verdana" pitchFamily="34" charset="0"/>
                <a:cs typeface="Verdana" pitchFamily="34" charset="0"/>
              </a:rPr>
              <a:t>If the tax,  interest </a:t>
            </a:r>
            <a:r>
              <a:rPr lang="en-IN" sz="1600" dirty="0">
                <a:solidFill>
                  <a:schemeClr val="tx2"/>
                </a:solidFill>
                <a:latin typeface="Verdana" pitchFamily="34" charset="0"/>
                <a:ea typeface="Verdana" pitchFamily="34" charset="0"/>
                <a:cs typeface="Verdana" pitchFamily="34" charset="0"/>
              </a:rPr>
              <a:t>and penalty equivalent to 50% of tax, </a:t>
            </a:r>
            <a:r>
              <a:rPr lang="en-IN" sz="1600" dirty="0" smtClean="0">
                <a:solidFill>
                  <a:schemeClr val="tx2"/>
                </a:solidFill>
                <a:latin typeface="Verdana" pitchFamily="34" charset="0"/>
                <a:ea typeface="Verdana" pitchFamily="34" charset="0"/>
                <a:cs typeface="Verdana" pitchFamily="34" charset="0"/>
              </a:rPr>
              <a:t>is paid within </a:t>
            </a:r>
            <a:r>
              <a:rPr lang="en-IN" sz="1600" dirty="0">
                <a:solidFill>
                  <a:schemeClr val="tx2"/>
                </a:solidFill>
                <a:latin typeface="Verdana" pitchFamily="34" charset="0"/>
                <a:ea typeface="Verdana" pitchFamily="34" charset="0"/>
                <a:cs typeface="Verdana" pitchFamily="34" charset="0"/>
              </a:rPr>
              <a:t>30 days of the communication of the order, all proceedings in respect of such tax, shall be deemed to be concluded. </a:t>
            </a:r>
            <a:r>
              <a:rPr lang="en-IN" sz="1600" dirty="0" smtClean="0">
                <a:solidFill>
                  <a:schemeClr val="tx2"/>
                </a:solidFill>
                <a:latin typeface="Verdana" pitchFamily="34" charset="0"/>
                <a:ea typeface="Verdana" pitchFamily="34" charset="0"/>
                <a:cs typeface="Verdana" pitchFamily="34" charset="0"/>
              </a:rPr>
              <a:t> </a:t>
            </a:r>
            <a:endParaRPr lang="en-US" sz="1600" dirty="0">
              <a:solidFill>
                <a:schemeClr val="tx2"/>
              </a:solidFill>
              <a:latin typeface="Verdana" pitchFamily="34" charset="0"/>
              <a:ea typeface="Verdana" pitchFamily="34" charset="0"/>
              <a:cs typeface="Verdana" pitchFamily="34" charset="0"/>
            </a:endParaRPr>
          </a:p>
          <a:p>
            <a:pPr marL="457200" indent="-457200" algn="just">
              <a:buFont typeface="Wingdings" pitchFamily="2" charset="2"/>
              <a:buChar char="q"/>
            </a:pPr>
            <a:endParaRPr lang="en-US" sz="1600" b="1" dirty="0">
              <a:solidFill>
                <a:schemeClr val="tx2"/>
              </a:solidFill>
              <a:latin typeface="Verdana" pitchFamily="34" charset="0"/>
              <a:ea typeface="Verdana" pitchFamily="34" charset="0"/>
              <a:cs typeface="Verdana" pitchFamily="34" charset="0"/>
            </a:endParaRPr>
          </a:p>
          <a:p>
            <a:pPr marL="457200" indent="-457200" algn="just">
              <a:buFont typeface="Wingdings" pitchFamily="2" charset="2"/>
              <a:buChar char="q"/>
            </a:pPr>
            <a:endParaRPr lang="en-US" sz="1400" b="1" dirty="0">
              <a:solidFill>
                <a:schemeClr val="tx2"/>
              </a:solidFill>
              <a:latin typeface="Verdana" pitchFamily="34" charset="0"/>
              <a:ea typeface="Verdana" pitchFamily="34" charset="0"/>
              <a:cs typeface="Verdana" pitchFamily="34" charset="0"/>
            </a:endParaRPr>
          </a:p>
        </p:txBody>
      </p:sp>
      <p:pic>
        <p:nvPicPr>
          <p:cNvPr id="4" name="Picture 3" descr="SA..GIF"/>
          <p:cNvPicPr>
            <a:picLocks noChangeAspect="1"/>
          </p:cNvPicPr>
          <p:nvPr/>
        </p:nvPicPr>
        <p:blipFill>
          <a:blip r:embed="rId3"/>
          <a:stretch>
            <a:fillRect/>
          </a:stretch>
        </p:blipFill>
        <p:spPr>
          <a:xfrm>
            <a:off x="7772400" y="0"/>
            <a:ext cx="895350" cy="742950"/>
          </a:xfrm>
          <a:prstGeom prst="rect">
            <a:avLst/>
          </a:prstGeom>
        </p:spPr>
      </p:pic>
      <p:cxnSp>
        <p:nvCxnSpPr>
          <p:cNvPr id="5" name="Straight Connector 4"/>
          <p:cNvCxnSpPr/>
          <p:nvPr/>
        </p:nvCxnSpPr>
        <p:spPr>
          <a:xfrm>
            <a:off x="0" y="762000"/>
            <a:ext cx="9144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696200" cy="1143000"/>
          </a:xfrm>
        </p:spPr>
        <p:txBody>
          <a:bodyPr>
            <a:noAutofit/>
          </a:bodyPr>
          <a:lstStyle/>
          <a:p>
            <a:pPr algn="ctr"/>
            <a:r>
              <a:rPr lang="en-US" sz="2400" dirty="0" smtClean="0">
                <a:solidFill>
                  <a:schemeClr val="bg2">
                    <a:lumMod val="50000"/>
                  </a:schemeClr>
                </a:solidFill>
                <a:latin typeface="Verdana" pitchFamily="34" charset="0"/>
                <a:ea typeface="Verdana" pitchFamily="34" charset="0"/>
                <a:cs typeface="Verdana" pitchFamily="34" charset="0"/>
              </a:rPr>
              <a:t>How to Calculate the Limitation for the Issue of Show Cause Notice and Adjudication Order</a:t>
            </a:r>
            <a:endParaRPr lang="en-US" sz="2400" dirty="0">
              <a:solidFill>
                <a:schemeClr val="bg2">
                  <a:lumMod val="50000"/>
                </a:schemeClr>
              </a:solidFill>
              <a:latin typeface="Verdana" pitchFamily="34" charset="0"/>
              <a:ea typeface="Verdana" pitchFamily="34" charset="0"/>
              <a:cs typeface="Verdana" pitchFamily="34" charset="0"/>
            </a:endParaRPr>
          </a:p>
        </p:txBody>
      </p:sp>
      <p:graphicFrame>
        <p:nvGraphicFramePr>
          <p:cNvPr id="12" name="Content Placeholder 11"/>
          <p:cNvGraphicFramePr>
            <a:graphicFrameLocks noGrp="1"/>
          </p:cNvGraphicFramePr>
          <p:nvPr>
            <p:ph idx="1"/>
          </p:nvPr>
        </p:nvGraphicFramePr>
        <p:xfrm>
          <a:off x="3810000" y="3429000"/>
          <a:ext cx="4648200" cy="2971800"/>
        </p:xfrm>
        <a:graphic>
          <a:graphicData uri="http://schemas.openxmlformats.org/drawingml/2006/table">
            <a:tbl>
              <a:tblPr firstRow="1" bandRow="1">
                <a:tableStyleId>{5C22544A-7EE6-4342-B048-85BDC9FD1C3A}</a:tableStyleId>
              </a:tblPr>
              <a:tblGrid>
                <a:gridCol w="2324100"/>
                <a:gridCol w="2324100"/>
              </a:tblGrid>
              <a:tr h="2971800">
                <a:tc>
                  <a:txBody>
                    <a:bodyPr/>
                    <a:lstStyle/>
                    <a:p>
                      <a:r>
                        <a:rPr lang="en-US" dirty="0" smtClean="0"/>
                        <a:t>Normal</a:t>
                      </a:r>
                      <a:r>
                        <a:rPr lang="en-US" baseline="0" dirty="0" smtClean="0"/>
                        <a:t> Period </a:t>
                      </a:r>
                    </a:p>
                    <a:p>
                      <a:endParaRPr lang="en-US" baseline="0" dirty="0" smtClean="0"/>
                    </a:p>
                    <a:p>
                      <a:r>
                        <a:rPr lang="en-US" baseline="0" dirty="0" smtClean="0"/>
                        <a:t>The order should be issued within 3 years. </a:t>
                      </a:r>
                    </a:p>
                  </a:txBody>
                  <a:tcPr/>
                </a:tc>
                <a:tc>
                  <a:txBody>
                    <a:bodyPr/>
                    <a:lstStyle/>
                    <a:p>
                      <a:r>
                        <a:rPr lang="en-US" dirty="0" smtClean="0"/>
                        <a:t>Extended period</a:t>
                      </a:r>
                      <a:r>
                        <a:rPr lang="en-US" baseline="0" dirty="0" smtClean="0"/>
                        <a:t> </a:t>
                      </a:r>
                    </a:p>
                    <a:p>
                      <a:endParaRPr lang="en-US" baseline="0" dirty="0" smtClean="0"/>
                    </a:p>
                    <a:p>
                      <a:r>
                        <a:rPr lang="en-US" baseline="0" dirty="0" smtClean="0"/>
                        <a:t>The order should be issued within 5 years.</a:t>
                      </a:r>
                    </a:p>
                  </a:txBody>
                  <a:tcPr/>
                </a:tc>
              </a:tr>
            </a:tbl>
          </a:graphicData>
        </a:graphic>
      </p:graphicFrame>
      <p:sp>
        <p:nvSpPr>
          <p:cNvPr id="4" name="Rounded Rectangle 3"/>
          <p:cNvSpPr/>
          <p:nvPr/>
        </p:nvSpPr>
        <p:spPr>
          <a:xfrm>
            <a:off x="685800" y="2133600"/>
            <a:ext cx="26670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Tax due for the month of Sept 2017 not paid </a:t>
            </a:r>
            <a:endParaRPr lang="en-US" dirty="0"/>
          </a:p>
        </p:txBody>
      </p:sp>
      <p:sp>
        <p:nvSpPr>
          <p:cNvPr id="5" name="Rounded Rectangle 4"/>
          <p:cNvSpPr/>
          <p:nvPr/>
        </p:nvSpPr>
        <p:spPr>
          <a:xfrm>
            <a:off x="685800" y="3657600"/>
            <a:ext cx="25146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Financial Year  </a:t>
            </a:r>
          </a:p>
          <a:p>
            <a:pPr algn="ctr"/>
            <a:r>
              <a:rPr lang="en-US" dirty="0" smtClean="0"/>
              <a:t>1/4/2017 to 31/3/2018</a:t>
            </a:r>
            <a:endParaRPr lang="en-US" dirty="0"/>
          </a:p>
        </p:txBody>
      </p:sp>
      <p:sp>
        <p:nvSpPr>
          <p:cNvPr id="6" name="Down Arrow 5"/>
          <p:cNvSpPr/>
          <p:nvPr/>
        </p:nvSpPr>
        <p:spPr>
          <a:xfrm>
            <a:off x="1752600" y="3276600"/>
            <a:ext cx="4572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3200400" y="5486400"/>
            <a:ext cx="6096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886200" y="5029200"/>
            <a:ext cx="2057400" cy="1219200"/>
          </a:xfrm>
          <a:prstGeom prst="ellipse">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between 31/12/2018</a:t>
            </a:r>
          </a:p>
          <a:p>
            <a:pPr algn="ctr"/>
            <a:r>
              <a:rPr lang="en-US" sz="1400" b="1" dirty="0" smtClean="0"/>
              <a:t>To</a:t>
            </a:r>
          </a:p>
          <a:p>
            <a:pPr algn="ctr"/>
            <a:r>
              <a:rPr lang="en-US" sz="1400" b="1" dirty="0" smtClean="0"/>
              <a:t> 31/12/2021</a:t>
            </a:r>
            <a:endParaRPr lang="en-US" sz="1400" b="1" dirty="0"/>
          </a:p>
        </p:txBody>
      </p:sp>
      <p:sp>
        <p:nvSpPr>
          <p:cNvPr id="17" name="Oval 16"/>
          <p:cNvSpPr/>
          <p:nvPr/>
        </p:nvSpPr>
        <p:spPr>
          <a:xfrm>
            <a:off x="6324600" y="4876800"/>
            <a:ext cx="1981200" cy="1447800"/>
          </a:xfrm>
          <a:prstGeom prst="ellipse">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between</a:t>
            </a:r>
          </a:p>
          <a:p>
            <a:pPr algn="ctr"/>
            <a:r>
              <a:rPr lang="en-US" sz="1400" b="1" dirty="0" smtClean="0"/>
              <a:t>31/12/2018</a:t>
            </a:r>
          </a:p>
          <a:p>
            <a:pPr algn="ctr"/>
            <a:r>
              <a:rPr lang="en-US" sz="1400" b="1" dirty="0" smtClean="0"/>
              <a:t> to </a:t>
            </a:r>
          </a:p>
          <a:p>
            <a:pPr algn="ctr"/>
            <a:r>
              <a:rPr lang="en-US" sz="1400" b="1" dirty="0" smtClean="0"/>
              <a:t>31/12/2023</a:t>
            </a:r>
            <a:endParaRPr lang="en-US" sz="1400" b="1" dirty="0"/>
          </a:p>
        </p:txBody>
      </p:sp>
      <p:sp>
        <p:nvSpPr>
          <p:cNvPr id="18" name="Flowchart: Sequential Access Storage 17"/>
          <p:cNvSpPr/>
          <p:nvPr/>
        </p:nvSpPr>
        <p:spPr>
          <a:xfrm>
            <a:off x="3733800" y="1447800"/>
            <a:ext cx="2286000" cy="1371600"/>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latin typeface="Verdana" pitchFamily="34" charset="0"/>
              <a:ea typeface="Verdana" pitchFamily="34" charset="0"/>
              <a:cs typeface="Verdana" pitchFamily="34" charset="0"/>
            </a:endParaRPr>
          </a:p>
          <a:p>
            <a:pPr algn="ctr"/>
            <a:r>
              <a:rPr lang="en-US" sz="1400" dirty="0" smtClean="0">
                <a:latin typeface="Verdana" pitchFamily="34" charset="0"/>
                <a:ea typeface="Verdana" pitchFamily="34" charset="0"/>
                <a:cs typeface="Verdana" pitchFamily="34" charset="0"/>
              </a:rPr>
              <a:t>SCN can be issued between </a:t>
            </a:r>
          </a:p>
          <a:p>
            <a:pPr algn="ctr"/>
            <a:r>
              <a:rPr lang="en-US" sz="1400" dirty="0" smtClean="0">
                <a:latin typeface="Verdana" pitchFamily="34" charset="0"/>
                <a:ea typeface="Verdana" pitchFamily="34" charset="0"/>
                <a:cs typeface="Verdana" pitchFamily="34" charset="0"/>
              </a:rPr>
              <a:t>Sept 2017 </a:t>
            </a:r>
          </a:p>
          <a:p>
            <a:pPr algn="ctr"/>
            <a:r>
              <a:rPr lang="en-US" sz="1400" dirty="0" smtClean="0">
                <a:latin typeface="Verdana" pitchFamily="34" charset="0"/>
                <a:ea typeface="Verdana" pitchFamily="34" charset="0"/>
                <a:cs typeface="Verdana" pitchFamily="34" charset="0"/>
              </a:rPr>
              <a:t>To </a:t>
            </a:r>
          </a:p>
          <a:p>
            <a:pPr algn="ctr"/>
            <a:r>
              <a:rPr lang="en-US" sz="1400" dirty="0" smtClean="0">
                <a:latin typeface="Verdana" pitchFamily="34" charset="0"/>
                <a:ea typeface="Verdana" pitchFamily="34" charset="0"/>
                <a:cs typeface="Verdana" pitchFamily="34" charset="0"/>
              </a:rPr>
              <a:t>30</a:t>
            </a:r>
            <a:r>
              <a:rPr lang="en-US" sz="1400" baseline="30000" dirty="0" smtClean="0">
                <a:latin typeface="Verdana" pitchFamily="34" charset="0"/>
                <a:ea typeface="Verdana" pitchFamily="34" charset="0"/>
                <a:cs typeface="Verdana" pitchFamily="34" charset="0"/>
              </a:rPr>
              <a:t>th</a:t>
            </a:r>
            <a:r>
              <a:rPr lang="en-US" sz="1400" dirty="0" smtClean="0">
                <a:latin typeface="Verdana" pitchFamily="34" charset="0"/>
                <a:ea typeface="Verdana" pitchFamily="34" charset="0"/>
                <a:cs typeface="Verdana" pitchFamily="34" charset="0"/>
              </a:rPr>
              <a:t>  Sep 2021</a:t>
            </a:r>
          </a:p>
          <a:p>
            <a:pPr algn="ctr"/>
            <a:endParaRPr lang="en-US" dirty="0"/>
          </a:p>
        </p:txBody>
      </p:sp>
      <p:sp>
        <p:nvSpPr>
          <p:cNvPr id="19" name="Flowchart: Sequential Access Storage 18"/>
          <p:cNvSpPr/>
          <p:nvPr/>
        </p:nvSpPr>
        <p:spPr>
          <a:xfrm>
            <a:off x="6172200" y="1447800"/>
            <a:ext cx="2286000" cy="1371600"/>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Verdana" pitchFamily="34" charset="0"/>
                <a:ea typeface="Verdana" pitchFamily="34" charset="0"/>
                <a:cs typeface="Verdana" pitchFamily="34" charset="0"/>
              </a:rPr>
              <a:t>SCN can be issued between </a:t>
            </a:r>
          </a:p>
          <a:p>
            <a:pPr algn="ctr"/>
            <a:r>
              <a:rPr lang="en-US" sz="1400" dirty="0" smtClean="0">
                <a:latin typeface="Verdana" pitchFamily="34" charset="0"/>
                <a:ea typeface="Verdana" pitchFamily="34" charset="0"/>
                <a:cs typeface="Verdana" pitchFamily="34" charset="0"/>
              </a:rPr>
              <a:t>Sept 2017 </a:t>
            </a:r>
          </a:p>
          <a:p>
            <a:pPr algn="ctr"/>
            <a:r>
              <a:rPr lang="en-US" sz="1400" dirty="0" smtClean="0">
                <a:latin typeface="Verdana" pitchFamily="34" charset="0"/>
                <a:ea typeface="Verdana" pitchFamily="34" charset="0"/>
                <a:cs typeface="Verdana" pitchFamily="34" charset="0"/>
              </a:rPr>
              <a:t>To </a:t>
            </a:r>
          </a:p>
          <a:p>
            <a:pPr algn="ctr"/>
            <a:r>
              <a:rPr lang="en-US" sz="1400" dirty="0" smtClean="0">
                <a:latin typeface="Verdana" pitchFamily="34" charset="0"/>
                <a:ea typeface="Verdana" pitchFamily="34" charset="0"/>
                <a:cs typeface="Verdana" pitchFamily="34" charset="0"/>
              </a:rPr>
              <a:t>30</a:t>
            </a:r>
            <a:r>
              <a:rPr lang="en-US" sz="1400" baseline="30000" dirty="0" smtClean="0">
                <a:latin typeface="Verdana" pitchFamily="34" charset="0"/>
                <a:ea typeface="Verdana" pitchFamily="34" charset="0"/>
                <a:cs typeface="Verdana" pitchFamily="34" charset="0"/>
              </a:rPr>
              <a:t>th</a:t>
            </a:r>
            <a:r>
              <a:rPr lang="en-US" sz="1400" dirty="0" smtClean="0">
                <a:latin typeface="Verdana" pitchFamily="34" charset="0"/>
                <a:ea typeface="Verdana" pitchFamily="34" charset="0"/>
                <a:cs typeface="Verdana" pitchFamily="34" charset="0"/>
              </a:rPr>
              <a:t> June 2023</a:t>
            </a:r>
            <a:endParaRPr lang="en-US" sz="1400" dirty="0">
              <a:latin typeface="Verdana" pitchFamily="34" charset="0"/>
              <a:ea typeface="Verdana" pitchFamily="34" charset="0"/>
              <a:cs typeface="Verdana" pitchFamily="34" charset="0"/>
            </a:endParaRPr>
          </a:p>
        </p:txBody>
      </p:sp>
      <p:sp>
        <p:nvSpPr>
          <p:cNvPr id="21" name="Snip Single Corner Rectangle 20"/>
          <p:cNvSpPr/>
          <p:nvPr/>
        </p:nvSpPr>
        <p:spPr>
          <a:xfrm>
            <a:off x="685800" y="1295400"/>
            <a:ext cx="1676400" cy="609600"/>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Illustration</a:t>
            </a:r>
            <a:endParaRPr lang="en-US" dirty="0"/>
          </a:p>
        </p:txBody>
      </p:sp>
      <p:sp>
        <p:nvSpPr>
          <p:cNvPr id="22" name="Rounded Rectangle 21"/>
          <p:cNvSpPr/>
          <p:nvPr/>
        </p:nvSpPr>
        <p:spPr>
          <a:xfrm>
            <a:off x="533400" y="5105400"/>
            <a:ext cx="25908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Verdana" pitchFamily="34" charset="0"/>
                <a:ea typeface="Verdana" pitchFamily="34" charset="0"/>
                <a:cs typeface="Verdana" pitchFamily="34" charset="0"/>
              </a:rPr>
              <a:t>Due date for filing the Annual return for the above financial year is 31/12/2018</a:t>
            </a:r>
            <a:endParaRPr lang="en-US" sz="1400" dirty="0">
              <a:latin typeface="Verdana" pitchFamily="34" charset="0"/>
              <a:ea typeface="Verdana" pitchFamily="34" charset="0"/>
              <a:cs typeface="Verdana" pitchFamily="34" charset="0"/>
            </a:endParaRPr>
          </a:p>
        </p:txBody>
      </p:sp>
      <p:sp>
        <p:nvSpPr>
          <p:cNvPr id="23" name="Down Arrow 22"/>
          <p:cNvSpPr/>
          <p:nvPr/>
        </p:nvSpPr>
        <p:spPr>
          <a:xfrm>
            <a:off x="1752600" y="4724400"/>
            <a:ext cx="3810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Arrow 23"/>
          <p:cNvSpPr/>
          <p:nvPr/>
        </p:nvSpPr>
        <p:spPr>
          <a:xfrm rot="16200000">
            <a:off x="4753356" y="2942844"/>
            <a:ext cx="475488"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Arrow 24"/>
          <p:cNvSpPr/>
          <p:nvPr/>
        </p:nvSpPr>
        <p:spPr>
          <a:xfrm rot="16200000">
            <a:off x="7191756" y="2942844"/>
            <a:ext cx="475488"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SA..GIF"/>
          <p:cNvPicPr>
            <a:picLocks noChangeAspect="1"/>
          </p:cNvPicPr>
          <p:nvPr/>
        </p:nvPicPr>
        <p:blipFill>
          <a:blip r:embed="rId2"/>
          <a:stretch>
            <a:fillRect/>
          </a:stretch>
        </p:blipFill>
        <p:spPr>
          <a:xfrm>
            <a:off x="7772400" y="0"/>
            <a:ext cx="895350" cy="742950"/>
          </a:xfrm>
          <a:prstGeom prst="rect">
            <a:avLst/>
          </a:prstGeom>
        </p:spPr>
      </p:pic>
      <p:cxnSp>
        <p:nvCxnSpPr>
          <p:cNvPr id="26" name="Straight Connector 25"/>
          <p:cNvCxnSpPr/>
          <p:nvPr/>
        </p:nvCxnSpPr>
        <p:spPr>
          <a:xfrm>
            <a:off x="0" y="1141412"/>
            <a:ext cx="9144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876800"/>
          </a:xfrm>
        </p:spPr>
        <p:txBody>
          <a:bodyPr>
            <a:noAutofit/>
          </a:bodyPr>
          <a:lstStyle/>
          <a:p>
            <a:pPr marL="457200" lvl="0" indent="-457200" algn="just">
              <a:lnSpc>
                <a:spcPct val="150000"/>
              </a:lnSpc>
              <a:buSzPct val="200000"/>
              <a:buBlip>
                <a:blip r:embed="rId2"/>
              </a:buBlip>
            </a:pPr>
            <a:r>
              <a:rPr lang="en-IN" sz="1600" dirty="0" smtClean="0">
                <a:latin typeface="Verdana" pitchFamily="34" charset="0"/>
                <a:ea typeface="Verdana" pitchFamily="34" charset="0"/>
                <a:cs typeface="Verdana" pitchFamily="34" charset="0"/>
              </a:rPr>
              <a:t>Tax collected should be deposited in the account of </a:t>
            </a:r>
            <a:r>
              <a:rPr lang="en-IN" sz="1600" dirty="0">
                <a:latin typeface="Verdana" pitchFamily="34" charset="0"/>
                <a:ea typeface="Verdana" pitchFamily="34" charset="0"/>
                <a:cs typeface="Verdana" pitchFamily="34" charset="0"/>
              </a:rPr>
              <a:t>Central / State Government, regardless of whether the supplies in respect of which such amount collected are taxable or not</a:t>
            </a:r>
            <a:r>
              <a:rPr lang="en-IN" sz="1600" dirty="0" smtClean="0">
                <a:latin typeface="Verdana" pitchFamily="34" charset="0"/>
                <a:ea typeface="Verdana" pitchFamily="34" charset="0"/>
                <a:cs typeface="Verdana" pitchFamily="34" charset="0"/>
              </a:rPr>
              <a:t>; </a:t>
            </a:r>
            <a:endParaRPr lang="en-US" sz="1600" dirty="0">
              <a:latin typeface="Verdana" pitchFamily="34" charset="0"/>
              <a:ea typeface="Verdana" pitchFamily="34" charset="0"/>
              <a:cs typeface="Verdana" pitchFamily="34" charset="0"/>
            </a:endParaRPr>
          </a:p>
          <a:p>
            <a:pPr marL="457200" lvl="0" indent="-457200" algn="just">
              <a:lnSpc>
                <a:spcPct val="150000"/>
              </a:lnSpc>
              <a:buSzPct val="200000"/>
              <a:buBlip>
                <a:blip r:embed="rId2"/>
              </a:buBlip>
            </a:pPr>
            <a:r>
              <a:rPr lang="en-IN" sz="1600" dirty="0" smtClean="0">
                <a:latin typeface="Verdana" pitchFamily="34" charset="0"/>
                <a:ea typeface="Verdana" pitchFamily="34" charset="0"/>
                <a:cs typeface="Verdana" pitchFamily="34" charset="0"/>
              </a:rPr>
              <a:t>If not credited  to Central </a:t>
            </a:r>
            <a:r>
              <a:rPr lang="en-IN" sz="1600" dirty="0">
                <a:latin typeface="Verdana" pitchFamily="34" charset="0"/>
                <a:ea typeface="Verdana" pitchFamily="34" charset="0"/>
                <a:cs typeface="Verdana" pitchFamily="34" charset="0"/>
              </a:rPr>
              <a:t>/ State Government </a:t>
            </a:r>
            <a:r>
              <a:rPr lang="en-IN" sz="1600" dirty="0" smtClean="0">
                <a:latin typeface="Verdana" pitchFamily="34" charset="0"/>
                <a:ea typeface="Verdana" pitchFamily="34" charset="0"/>
                <a:cs typeface="Verdana" pitchFamily="34" charset="0"/>
              </a:rPr>
              <a:t>a/c– Notice will be issued for recovery of tax, interest and penalty;</a:t>
            </a:r>
            <a:r>
              <a:rPr lang="en-US" sz="1600" dirty="0" smtClean="0">
                <a:latin typeface="Verdana" pitchFamily="34" charset="0"/>
                <a:ea typeface="Verdana" pitchFamily="34" charset="0"/>
                <a:cs typeface="Verdana" pitchFamily="34" charset="0"/>
              </a:rPr>
              <a:t> </a:t>
            </a:r>
            <a:endParaRPr lang="en-US" sz="1600" dirty="0">
              <a:latin typeface="Verdana" pitchFamily="34" charset="0"/>
              <a:ea typeface="Verdana" pitchFamily="34" charset="0"/>
              <a:cs typeface="Verdana" pitchFamily="34" charset="0"/>
            </a:endParaRPr>
          </a:p>
          <a:p>
            <a:pPr marL="457200" lvl="0" indent="-457200" algn="just">
              <a:lnSpc>
                <a:spcPct val="150000"/>
              </a:lnSpc>
              <a:buSzPct val="200000"/>
              <a:buBlip>
                <a:blip r:embed="rId2"/>
              </a:buBlip>
            </a:pPr>
            <a:r>
              <a:rPr lang="en-IN" sz="1600" dirty="0" smtClean="0">
                <a:latin typeface="Verdana" pitchFamily="34" charset="0"/>
                <a:ea typeface="Verdana" pitchFamily="34" charset="0"/>
                <a:cs typeface="Verdana" pitchFamily="34" charset="0"/>
              </a:rPr>
              <a:t>Order to be passed within one year, after giving opportunity hearing to party.  </a:t>
            </a:r>
            <a:endParaRPr lang="en-US" sz="1600" dirty="0">
              <a:latin typeface="Verdana" pitchFamily="34" charset="0"/>
              <a:ea typeface="Verdana" pitchFamily="34" charset="0"/>
              <a:cs typeface="Verdana" pitchFamily="34" charset="0"/>
            </a:endParaRPr>
          </a:p>
          <a:p>
            <a:pPr marL="457200" lvl="0" indent="-457200" algn="just">
              <a:lnSpc>
                <a:spcPct val="150000"/>
              </a:lnSpc>
              <a:buSzPct val="200000"/>
              <a:buBlip>
                <a:blip r:embed="rId2"/>
              </a:buBlip>
            </a:pPr>
            <a:r>
              <a:rPr lang="en-IN" sz="1600" dirty="0">
                <a:latin typeface="Verdana" pitchFamily="34" charset="0"/>
                <a:ea typeface="Verdana" pitchFamily="34" charset="0"/>
                <a:cs typeface="Verdana" pitchFamily="34" charset="0"/>
              </a:rPr>
              <a:t> </a:t>
            </a:r>
            <a:r>
              <a:rPr lang="en-IN" sz="1600" dirty="0" smtClean="0">
                <a:latin typeface="Verdana" pitchFamily="34" charset="0"/>
                <a:ea typeface="Verdana" pitchFamily="34" charset="0"/>
                <a:cs typeface="Verdana" pitchFamily="34" charset="0"/>
              </a:rPr>
              <a:t>Amount so recovered shall paid adjusted against the demand and  the </a:t>
            </a:r>
            <a:r>
              <a:rPr lang="en-IN" sz="1600" dirty="0">
                <a:latin typeface="Verdana" pitchFamily="34" charset="0"/>
                <a:ea typeface="Verdana" pitchFamily="34" charset="0"/>
                <a:cs typeface="Verdana" pitchFamily="34" charset="0"/>
              </a:rPr>
              <a:t>balance to be credited to the Fund or the person who has borne the incidence of such amount.  </a:t>
            </a:r>
            <a:r>
              <a:rPr lang="en-IN" sz="1600" dirty="0" smtClean="0">
                <a:solidFill>
                  <a:schemeClr val="tx2"/>
                </a:solidFill>
                <a:latin typeface="Verdana" pitchFamily="34" charset="0"/>
                <a:ea typeface="Verdana" pitchFamily="34" charset="0"/>
                <a:cs typeface="Verdana" pitchFamily="34" charset="0"/>
              </a:rPr>
              <a:t> </a:t>
            </a:r>
            <a:endParaRPr lang="en-US" sz="1600" dirty="0">
              <a:solidFill>
                <a:schemeClr val="tx2"/>
              </a:solidFill>
              <a:latin typeface="Verdana" pitchFamily="34" charset="0"/>
              <a:ea typeface="Verdana" pitchFamily="34" charset="0"/>
              <a:cs typeface="Verdana" pitchFamily="34" charset="0"/>
            </a:endParaRPr>
          </a:p>
          <a:p>
            <a:pPr marL="457200" indent="-457200" algn="just">
              <a:lnSpc>
                <a:spcPct val="150000"/>
              </a:lnSpc>
              <a:buSzPct val="200000"/>
              <a:buBlip>
                <a:blip r:embed="rId2"/>
              </a:buBlip>
            </a:pPr>
            <a:endParaRPr lang="en-US" sz="1600" b="1" dirty="0">
              <a:solidFill>
                <a:schemeClr val="tx2"/>
              </a:solidFill>
              <a:latin typeface="Verdana" pitchFamily="34" charset="0"/>
              <a:ea typeface="Verdana" pitchFamily="34" charset="0"/>
              <a:cs typeface="Verdana" pitchFamily="34" charset="0"/>
            </a:endParaRPr>
          </a:p>
        </p:txBody>
      </p:sp>
      <p:sp>
        <p:nvSpPr>
          <p:cNvPr id="4097" name="Rectangle 1"/>
          <p:cNvSpPr>
            <a:spLocks noChangeArrowheads="1"/>
          </p:cNvSpPr>
          <p:nvPr/>
        </p:nvSpPr>
        <p:spPr bwMode="auto">
          <a:xfrm>
            <a:off x="76200" y="99536"/>
            <a:ext cx="7848600" cy="738664"/>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algn="ctr"/>
            <a:r>
              <a:rPr lang="en-IN" sz="2400" b="1" dirty="0">
                <a:solidFill>
                  <a:schemeClr val="tx2"/>
                </a:solidFill>
                <a:latin typeface="Verdana" pitchFamily="34" charset="0"/>
                <a:ea typeface="Verdana" pitchFamily="34" charset="0"/>
                <a:cs typeface="Verdana" pitchFamily="34" charset="0"/>
              </a:rPr>
              <a:t> </a:t>
            </a:r>
            <a:r>
              <a:rPr lang="en-IN" sz="2400" b="1" dirty="0">
                <a:solidFill>
                  <a:schemeClr val="bg2">
                    <a:lumMod val="50000"/>
                  </a:schemeClr>
                </a:solidFill>
                <a:latin typeface="Verdana" pitchFamily="34" charset="0"/>
                <a:ea typeface="Verdana" pitchFamily="34" charset="0"/>
                <a:cs typeface="Verdana" pitchFamily="34" charset="0"/>
              </a:rPr>
              <a:t>Tax </a:t>
            </a:r>
            <a:r>
              <a:rPr lang="en-IN" sz="2400" b="1" dirty="0" smtClean="0">
                <a:solidFill>
                  <a:schemeClr val="bg2">
                    <a:lumMod val="50000"/>
                  </a:schemeClr>
                </a:solidFill>
                <a:latin typeface="Verdana" pitchFamily="34" charset="0"/>
                <a:ea typeface="Verdana" pitchFamily="34" charset="0"/>
                <a:cs typeface="Verdana" pitchFamily="34" charset="0"/>
              </a:rPr>
              <a:t>Collected but </a:t>
            </a:r>
            <a:r>
              <a:rPr lang="en-IN" sz="2400" b="1" dirty="0">
                <a:solidFill>
                  <a:schemeClr val="bg2">
                    <a:lumMod val="50000"/>
                  </a:schemeClr>
                </a:solidFill>
                <a:latin typeface="Verdana" pitchFamily="34" charset="0"/>
                <a:ea typeface="Verdana" pitchFamily="34" charset="0"/>
                <a:cs typeface="Verdana" pitchFamily="34" charset="0"/>
              </a:rPr>
              <a:t>not </a:t>
            </a:r>
            <a:r>
              <a:rPr lang="en-IN" sz="2400" b="1" dirty="0" smtClean="0">
                <a:solidFill>
                  <a:schemeClr val="bg2">
                    <a:lumMod val="50000"/>
                  </a:schemeClr>
                </a:solidFill>
                <a:latin typeface="Verdana" pitchFamily="34" charset="0"/>
                <a:ea typeface="Verdana" pitchFamily="34" charset="0"/>
                <a:cs typeface="Verdana" pitchFamily="34" charset="0"/>
              </a:rPr>
              <a:t>deposited with the </a:t>
            </a:r>
            <a:r>
              <a:rPr lang="en-IN" sz="2400" b="1" dirty="0">
                <a:solidFill>
                  <a:schemeClr val="bg2">
                    <a:lumMod val="50000"/>
                  </a:schemeClr>
                </a:solidFill>
                <a:latin typeface="Verdana" pitchFamily="34" charset="0"/>
                <a:ea typeface="Verdana" pitchFamily="34" charset="0"/>
                <a:cs typeface="Verdana" pitchFamily="34" charset="0"/>
              </a:rPr>
              <a:t>Government </a:t>
            </a:r>
            <a:r>
              <a:rPr lang="en-IN" sz="2400" b="1" dirty="0" smtClean="0">
                <a:solidFill>
                  <a:schemeClr val="bg2">
                    <a:lumMod val="50000"/>
                  </a:schemeClr>
                </a:solidFill>
                <a:latin typeface="Verdana" pitchFamily="34" charset="0"/>
                <a:ea typeface="Verdana" pitchFamily="34" charset="0"/>
                <a:cs typeface="Verdana" pitchFamily="34" charset="0"/>
              </a:rPr>
              <a:t> </a:t>
            </a:r>
            <a:endParaRPr lang="en-US" sz="2400" b="1" dirty="0">
              <a:solidFill>
                <a:schemeClr val="bg2">
                  <a:lumMod val="50000"/>
                </a:schemeClr>
              </a:solidFill>
              <a:latin typeface="Verdana" pitchFamily="34" charset="0"/>
              <a:ea typeface="Verdana" pitchFamily="34" charset="0"/>
              <a:cs typeface="Verdana" pitchFamily="34" charset="0"/>
            </a:endParaRPr>
          </a:p>
        </p:txBody>
      </p:sp>
      <p:pic>
        <p:nvPicPr>
          <p:cNvPr id="4" name="Picture 3" descr="SA..GIF"/>
          <p:cNvPicPr>
            <a:picLocks noChangeAspect="1"/>
          </p:cNvPicPr>
          <p:nvPr/>
        </p:nvPicPr>
        <p:blipFill>
          <a:blip r:embed="rId3"/>
          <a:stretch>
            <a:fillRect/>
          </a:stretch>
        </p:blipFill>
        <p:spPr>
          <a:xfrm>
            <a:off x="7772400" y="0"/>
            <a:ext cx="895350" cy="742950"/>
          </a:xfrm>
          <a:prstGeom prst="rect">
            <a:avLst/>
          </a:prstGeom>
        </p:spPr>
      </p:pic>
      <p:cxnSp>
        <p:nvCxnSpPr>
          <p:cNvPr id="5" name="Straight Connector 4"/>
          <p:cNvCxnSpPr/>
          <p:nvPr/>
        </p:nvCxnSpPr>
        <p:spPr>
          <a:xfrm>
            <a:off x="0" y="912812"/>
            <a:ext cx="9144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05000"/>
            <a:ext cx="8229600" cy="3810000"/>
          </a:xfrm>
        </p:spPr>
        <p:txBody>
          <a:bodyPr>
            <a:noAutofit/>
          </a:bodyPr>
          <a:lstStyle/>
          <a:p>
            <a:pPr lvl="0" algn="just">
              <a:lnSpc>
                <a:spcPct val="150000"/>
              </a:lnSpc>
              <a:buSzPct val="200000"/>
              <a:buBlip>
                <a:blip r:embed="rId2"/>
              </a:buBlip>
            </a:pPr>
            <a:r>
              <a:rPr lang="en-US" sz="1600" dirty="0" smtClean="0">
                <a:solidFill>
                  <a:schemeClr val="tx2"/>
                </a:solidFill>
                <a:latin typeface="Verdana" pitchFamily="34" charset="0"/>
                <a:ea typeface="Verdana" pitchFamily="34" charset="0"/>
                <a:cs typeface="Verdana" pitchFamily="34" charset="0"/>
              </a:rPr>
              <a:t>  A </a:t>
            </a:r>
            <a:r>
              <a:rPr lang="en-US" sz="1600" dirty="0">
                <a:solidFill>
                  <a:schemeClr val="tx2"/>
                </a:solidFill>
                <a:latin typeface="Verdana" pitchFamily="34" charset="0"/>
                <a:ea typeface="Verdana" pitchFamily="34" charset="0"/>
                <a:cs typeface="Verdana" pitchFamily="34" charset="0"/>
              </a:rPr>
              <a:t>transaction considered </a:t>
            </a:r>
            <a:r>
              <a:rPr lang="en-US" sz="1600" dirty="0" smtClean="0">
                <a:solidFill>
                  <a:schemeClr val="tx2"/>
                </a:solidFill>
                <a:latin typeface="Verdana" pitchFamily="34" charset="0"/>
                <a:ea typeface="Verdana" pitchFamily="34" charset="0"/>
                <a:cs typeface="Verdana" pitchFamily="34" charset="0"/>
              </a:rPr>
              <a:t> as intra-state supply and paid CGST/SGST, </a:t>
            </a:r>
            <a:r>
              <a:rPr lang="en-US" sz="1600" dirty="0">
                <a:solidFill>
                  <a:schemeClr val="tx2"/>
                </a:solidFill>
                <a:latin typeface="Verdana" pitchFamily="34" charset="0"/>
                <a:ea typeface="Verdana" pitchFamily="34" charset="0"/>
                <a:cs typeface="Verdana" pitchFamily="34" charset="0"/>
              </a:rPr>
              <a:t>which is subsequently held to be an inter-state supply, </a:t>
            </a:r>
            <a:r>
              <a:rPr lang="en-US" sz="1600" dirty="0" smtClean="0">
                <a:solidFill>
                  <a:schemeClr val="tx2"/>
                </a:solidFill>
                <a:latin typeface="Verdana" pitchFamily="34" charset="0"/>
                <a:ea typeface="Verdana" pitchFamily="34" charset="0"/>
                <a:cs typeface="Verdana" pitchFamily="34" charset="0"/>
              </a:rPr>
              <a:t>then refund of amount so paid shall </a:t>
            </a:r>
            <a:r>
              <a:rPr lang="en-US" sz="1600" dirty="0">
                <a:solidFill>
                  <a:schemeClr val="tx2"/>
                </a:solidFill>
                <a:latin typeface="Verdana" pitchFamily="34" charset="0"/>
                <a:ea typeface="Verdana" pitchFamily="34" charset="0"/>
                <a:cs typeface="Verdana" pitchFamily="34" charset="0"/>
              </a:rPr>
              <a:t>be granted </a:t>
            </a:r>
            <a:r>
              <a:rPr lang="en-US" sz="1600" dirty="0" smtClean="0">
                <a:solidFill>
                  <a:schemeClr val="tx2"/>
                </a:solidFill>
                <a:latin typeface="Verdana" pitchFamily="34" charset="0"/>
                <a:ea typeface="Verdana" pitchFamily="34" charset="0"/>
                <a:cs typeface="Verdana" pitchFamily="34" charset="0"/>
              </a:rPr>
              <a:t> subject </a:t>
            </a:r>
            <a:r>
              <a:rPr lang="en-US" sz="1600" dirty="0">
                <a:solidFill>
                  <a:schemeClr val="tx2"/>
                </a:solidFill>
                <a:latin typeface="Verdana" pitchFamily="34" charset="0"/>
                <a:ea typeface="Verdana" pitchFamily="34" charset="0"/>
                <a:cs typeface="Verdana" pitchFamily="34" charset="0"/>
              </a:rPr>
              <a:t>to such conditions as may be prescribed</a:t>
            </a:r>
            <a:r>
              <a:rPr lang="en-US" sz="1600" dirty="0" smtClean="0">
                <a:solidFill>
                  <a:schemeClr val="tx2"/>
                </a:solidFill>
                <a:latin typeface="Verdana" pitchFamily="34" charset="0"/>
                <a:ea typeface="Verdana" pitchFamily="34" charset="0"/>
                <a:cs typeface="Verdana" pitchFamily="34" charset="0"/>
              </a:rPr>
              <a:t>.</a:t>
            </a:r>
            <a:r>
              <a:rPr lang="en-US" sz="1600" dirty="0">
                <a:solidFill>
                  <a:schemeClr val="tx2"/>
                </a:solidFill>
                <a:latin typeface="Verdana" pitchFamily="34" charset="0"/>
                <a:ea typeface="Verdana" pitchFamily="34" charset="0"/>
                <a:cs typeface="Verdana" pitchFamily="34" charset="0"/>
              </a:rPr>
              <a:t> </a:t>
            </a:r>
            <a:endParaRPr lang="en-US" sz="1600" dirty="0" smtClean="0">
              <a:solidFill>
                <a:schemeClr val="tx2"/>
              </a:solidFill>
              <a:latin typeface="Verdana" pitchFamily="34" charset="0"/>
              <a:ea typeface="Verdana" pitchFamily="34" charset="0"/>
              <a:cs typeface="Verdana" pitchFamily="34" charset="0"/>
            </a:endParaRPr>
          </a:p>
          <a:p>
            <a:pPr lvl="0" algn="just">
              <a:lnSpc>
                <a:spcPct val="150000"/>
              </a:lnSpc>
              <a:buSzPct val="200000"/>
              <a:buNone/>
            </a:pPr>
            <a:endParaRPr lang="en-US" sz="1400" dirty="0">
              <a:solidFill>
                <a:schemeClr val="tx2"/>
              </a:solidFill>
              <a:latin typeface="Verdana" pitchFamily="34" charset="0"/>
              <a:ea typeface="Verdana" pitchFamily="34" charset="0"/>
              <a:cs typeface="Verdana" pitchFamily="34" charset="0"/>
            </a:endParaRPr>
          </a:p>
          <a:p>
            <a:pPr lvl="0" algn="just">
              <a:lnSpc>
                <a:spcPct val="150000"/>
              </a:lnSpc>
              <a:buSzPct val="200000"/>
              <a:buBlip>
                <a:blip r:embed="rId2"/>
              </a:buBlip>
            </a:pPr>
            <a:r>
              <a:rPr lang="en-US" sz="1600" dirty="0" smtClean="0">
                <a:solidFill>
                  <a:schemeClr val="tx2"/>
                </a:solidFill>
                <a:latin typeface="Verdana" pitchFamily="34" charset="0"/>
                <a:ea typeface="Verdana" pitchFamily="34" charset="0"/>
                <a:cs typeface="Verdana" pitchFamily="34" charset="0"/>
              </a:rPr>
              <a:t> A  transaction </a:t>
            </a:r>
            <a:r>
              <a:rPr lang="en-US" sz="1600" dirty="0">
                <a:solidFill>
                  <a:schemeClr val="tx2"/>
                </a:solidFill>
                <a:latin typeface="Verdana" pitchFamily="34" charset="0"/>
                <a:ea typeface="Verdana" pitchFamily="34" charset="0"/>
                <a:cs typeface="Verdana" pitchFamily="34" charset="0"/>
              </a:rPr>
              <a:t>considered </a:t>
            </a:r>
            <a:r>
              <a:rPr lang="en-US" sz="1600" dirty="0" smtClean="0">
                <a:solidFill>
                  <a:schemeClr val="tx2"/>
                </a:solidFill>
                <a:latin typeface="Verdana" pitchFamily="34" charset="0"/>
                <a:ea typeface="Verdana" pitchFamily="34" charset="0"/>
                <a:cs typeface="Verdana" pitchFamily="34" charset="0"/>
              </a:rPr>
              <a:t>to </a:t>
            </a:r>
            <a:r>
              <a:rPr lang="en-US" sz="1600" dirty="0">
                <a:solidFill>
                  <a:schemeClr val="tx2"/>
                </a:solidFill>
                <a:latin typeface="Verdana" pitchFamily="34" charset="0"/>
                <a:ea typeface="Verdana" pitchFamily="34" charset="0"/>
                <a:cs typeface="Verdana" pitchFamily="34" charset="0"/>
              </a:rPr>
              <a:t>be an inter-state </a:t>
            </a:r>
            <a:r>
              <a:rPr lang="en-US" sz="1600" dirty="0" smtClean="0">
                <a:solidFill>
                  <a:schemeClr val="tx2"/>
                </a:solidFill>
                <a:latin typeface="Verdana" pitchFamily="34" charset="0"/>
                <a:ea typeface="Verdana" pitchFamily="34" charset="0"/>
                <a:cs typeface="Verdana" pitchFamily="34" charset="0"/>
              </a:rPr>
              <a:t>supply and paid IGST, </a:t>
            </a:r>
            <a:r>
              <a:rPr lang="en-US" sz="1600" dirty="0">
                <a:solidFill>
                  <a:schemeClr val="tx2"/>
                </a:solidFill>
                <a:latin typeface="Verdana" pitchFamily="34" charset="0"/>
                <a:ea typeface="Verdana" pitchFamily="34" charset="0"/>
                <a:cs typeface="Verdana" pitchFamily="34" charset="0"/>
              </a:rPr>
              <a:t>which is subsequently held to be an intra-state supply, </a:t>
            </a:r>
            <a:r>
              <a:rPr lang="en-US" sz="1600" dirty="0" smtClean="0">
                <a:solidFill>
                  <a:schemeClr val="tx2"/>
                </a:solidFill>
                <a:latin typeface="Verdana" pitchFamily="34" charset="0"/>
                <a:ea typeface="Verdana" pitchFamily="34" charset="0"/>
                <a:cs typeface="Verdana" pitchFamily="34" charset="0"/>
              </a:rPr>
              <a:t>tax payer shall not be required to pay interest on the amount of CGST/SGST payable. </a:t>
            </a:r>
            <a:endParaRPr lang="en-US" sz="1600" dirty="0">
              <a:solidFill>
                <a:schemeClr val="tx2"/>
              </a:solidFill>
              <a:latin typeface="Verdana" pitchFamily="34" charset="0"/>
              <a:ea typeface="Verdana" pitchFamily="34" charset="0"/>
              <a:cs typeface="Verdana" pitchFamily="34" charset="0"/>
            </a:endParaRPr>
          </a:p>
        </p:txBody>
      </p:sp>
      <p:sp>
        <p:nvSpPr>
          <p:cNvPr id="4097" name="Rectangle 1"/>
          <p:cNvSpPr>
            <a:spLocks noChangeArrowheads="1"/>
          </p:cNvSpPr>
          <p:nvPr/>
        </p:nvSpPr>
        <p:spPr bwMode="auto">
          <a:xfrm>
            <a:off x="0" y="99536"/>
            <a:ext cx="7924800" cy="738664"/>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algn="ctr"/>
            <a:r>
              <a:rPr lang="en-IN" sz="2400" b="1" dirty="0">
                <a:solidFill>
                  <a:schemeClr val="bg2">
                    <a:lumMod val="50000"/>
                  </a:schemeClr>
                </a:solidFill>
                <a:latin typeface="Verdana" pitchFamily="34" charset="0"/>
                <a:ea typeface="Verdana" pitchFamily="34" charset="0"/>
                <a:cs typeface="Verdana" pitchFamily="34" charset="0"/>
              </a:rPr>
              <a:t>Tax wrongfully </a:t>
            </a:r>
            <a:r>
              <a:rPr lang="en-IN" sz="2400" b="1" dirty="0" smtClean="0">
                <a:solidFill>
                  <a:schemeClr val="bg2">
                    <a:lumMod val="50000"/>
                  </a:schemeClr>
                </a:solidFill>
                <a:latin typeface="Verdana" pitchFamily="34" charset="0"/>
                <a:ea typeface="Verdana" pitchFamily="34" charset="0"/>
                <a:cs typeface="Verdana" pitchFamily="34" charset="0"/>
              </a:rPr>
              <a:t>collected &amp; deposited </a:t>
            </a:r>
            <a:br>
              <a:rPr lang="en-IN" sz="2400" b="1" dirty="0" smtClean="0">
                <a:solidFill>
                  <a:schemeClr val="bg2">
                    <a:lumMod val="50000"/>
                  </a:schemeClr>
                </a:solidFill>
                <a:latin typeface="Verdana" pitchFamily="34" charset="0"/>
                <a:ea typeface="Verdana" pitchFamily="34" charset="0"/>
                <a:cs typeface="Verdana" pitchFamily="34" charset="0"/>
              </a:rPr>
            </a:br>
            <a:r>
              <a:rPr lang="en-IN" sz="2400" b="1" dirty="0" smtClean="0">
                <a:solidFill>
                  <a:schemeClr val="bg2">
                    <a:lumMod val="50000"/>
                  </a:schemeClr>
                </a:solidFill>
                <a:latin typeface="Verdana" pitchFamily="34" charset="0"/>
                <a:ea typeface="Verdana" pitchFamily="34" charset="0"/>
                <a:cs typeface="Verdana" pitchFamily="34" charset="0"/>
              </a:rPr>
              <a:t>with Government  </a:t>
            </a:r>
            <a:endParaRPr lang="en-US" sz="2400" b="1" dirty="0">
              <a:solidFill>
                <a:schemeClr val="bg2">
                  <a:lumMod val="50000"/>
                </a:schemeClr>
              </a:solidFill>
              <a:latin typeface="Verdana" pitchFamily="34" charset="0"/>
              <a:ea typeface="Verdana" pitchFamily="34" charset="0"/>
              <a:cs typeface="Verdana" pitchFamily="34" charset="0"/>
            </a:endParaRPr>
          </a:p>
        </p:txBody>
      </p:sp>
      <p:pic>
        <p:nvPicPr>
          <p:cNvPr id="4" name="Picture 3" descr="SA..GIF"/>
          <p:cNvPicPr>
            <a:picLocks noChangeAspect="1"/>
          </p:cNvPicPr>
          <p:nvPr/>
        </p:nvPicPr>
        <p:blipFill>
          <a:blip r:embed="rId3"/>
          <a:stretch>
            <a:fillRect/>
          </a:stretch>
        </p:blipFill>
        <p:spPr>
          <a:xfrm>
            <a:off x="7772400" y="0"/>
            <a:ext cx="895350" cy="742950"/>
          </a:xfrm>
          <a:prstGeom prst="rect">
            <a:avLst/>
          </a:prstGeom>
        </p:spPr>
      </p:pic>
      <p:cxnSp>
        <p:nvCxnSpPr>
          <p:cNvPr id="5" name="Straight Connector 4"/>
          <p:cNvCxnSpPr/>
          <p:nvPr/>
        </p:nvCxnSpPr>
        <p:spPr>
          <a:xfrm>
            <a:off x="0" y="989012"/>
            <a:ext cx="9144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493</TotalTime>
  <Words>1244</Words>
  <Application>Microsoft Office PowerPoint</Application>
  <PresentationFormat>On-screen Show (4:3)</PresentationFormat>
  <Paragraphs>124</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Avenir Next</vt:lpstr>
      <vt:lpstr>Calibri</vt:lpstr>
      <vt:lpstr>Cooper Black</vt:lpstr>
      <vt:lpstr>Lucida Sans Unicode</vt:lpstr>
      <vt:lpstr>Verdana</vt:lpstr>
      <vt:lpstr>Wingdings</vt:lpstr>
      <vt:lpstr>Wingdings 2</vt:lpstr>
      <vt:lpstr>Wingdings 3</vt:lpstr>
      <vt:lpstr>Concourse</vt:lpstr>
      <vt:lpstr>PowerPoint Presentation</vt:lpstr>
      <vt:lpstr> Topics for Discussion</vt:lpstr>
      <vt:lpstr>Issue of Show Cause Notice - Normal Period</vt:lpstr>
      <vt:lpstr>Issue of SCN - Normal Period … </vt:lpstr>
      <vt:lpstr>Issue of Show Cause – Extended  Period </vt:lpstr>
      <vt:lpstr>PowerPoint Presentation</vt:lpstr>
      <vt:lpstr>How to Calculate the Limitation for the Issue of Show Cause Notice and Adjudication Order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chennai . coimbatore . madurai . bengaluru . hyderabad . pune . ahmedabad. nagpur . delhi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DEMAND, ADJUDICATION AND RECOVERY PROCEEDINGS</dc:title>
  <dc:creator>Swamy</dc:creator>
  <cp:lastModifiedBy>nuts</cp:lastModifiedBy>
  <cp:revision>92</cp:revision>
  <dcterms:created xsi:type="dcterms:W3CDTF">2016-11-29T16:48:09Z</dcterms:created>
  <dcterms:modified xsi:type="dcterms:W3CDTF">2016-12-13T06:52:09Z</dcterms:modified>
</cp:coreProperties>
</file>